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51"/>
  </p:notesMasterIdLst>
  <p:sldIdLst>
    <p:sldId id="414" r:id="rId6"/>
    <p:sldId id="423" r:id="rId7"/>
    <p:sldId id="422" r:id="rId8"/>
    <p:sldId id="426" r:id="rId9"/>
    <p:sldId id="469" r:id="rId10"/>
    <p:sldId id="419" r:id="rId11"/>
    <p:sldId id="468" r:id="rId12"/>
    <p:sldId id="428" r:id="rId13"/>
    <p:sldId id="425" r:id="rId14"/>
    <p:sldId id="417" r:id="rId15"/>
    <p:sldId id="431" r:id="rId16"/>
    <p:sldId id="429" r:id="rId17"/>
    <p:sldId id="462" r:id="rId18"/>
    <p:sldId id="432" r:id="rId19"/>
    <p:sldId id="470" r:id="rId20"/>
    <p:sldId id="433" r:id="rId21"/>
    <p:sldId id="434" r:id="rId22"/>
    <p:sldId id="464" r:id="rId23"/>
    <p:sldId id="435" r:id="rId24"/>
    <p:sldId id="436" r:id="rId25"/>
    <p:sldId id="437" r:id="rId26"/>
    <p:sldId id="438" r:id="rId27"/>
    <p:sldId id="439" r:id="rId28"/>
    <p:sldId id="440" r:id="rId29"/>
    <p:sldId id="445" r:id="rId30"/>
    <p:sldId id="446" r:id="rId31"/>
    <p:sldId id="447" r:id="rId32"/>
    <p:sldId id="441" r:id="rId33"/>
    <p:sldId id="442" r:id="rId34"/>
    <p:sldId id="443" r:id="rId35"/>
    <p:sldId id="448" r:id="rId36"/>
    <p:sldId id="450" r:id="rId37"/>
    <p:sldId id="451" r:id="rId38"/>
    <p:sldId id="449" r:id="rId39"/>
    <p:sldId id="456" r:id="rId40"/>
    <p:sldId id="458" r:id="rId41"/>
    <p:sldId id="452" r:id="rId42"/>
    <p:sldId id="453" r:id="rId43"/>
    <p:sldId id="455" r:id="rId44"/>
    <p:sldId id="459" r:id="rId45"/>
    <p:sldId id="466" r:id="rId46"/>
    <p:sldId id="460" r:id="rId47"/>
    <p:sldId id="461" r:id="rId48"/>
    <p:sldId id="463" r:id="rId49"/>
    <p:sldId id="46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17" d="100"/>
          <a:sy n="117" d="100"/>
        </p:scale>
        <p:origin x="64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B74CE-2502-7C45-B845-0093FFFED975}"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8077C-9971-744C-8B1A-AF8675CC7EC6}" type="slidenum">
              <a:rPr lang="en-US" smtClean="0"/>
              <a:t>‹#›</a:t>
            </a:fld>
            <a:endParaRPr lang="en-US"/>
          </a:p>
        </p:txBody>
      </p:sp>
    </p:spTree>
    <p:extLst>
      <p:ext uri="{BB962C8B-B14F-4D97-AF65-F5344CB8AC3E}">
        <p14:creationId xmlns:p14="http://schemas.microsoft.com/office/powerpoint/2010/main" val="3680100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55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883B2-E3F3-CDCC-B354-F604BA6AB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DD00E0-F6F1-7041-0FAF-BFA4655C0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F8A41-279A-F7CF-909D-907A55474627}"/>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B22A85-607E-A6E7-C47B-ADEB6DD5D9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907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EDD9F-738E-E6F2-FE96-2A74EAD43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12767-5143-4C5D-1BB0-142396977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7B83E-373A-9F71-319F-449073EA89F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A726BD7-EF3C-2B82-810D-5B015A57CE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019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B95CD-B2BD-D76C-5A29-EEE382D2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E14CF-9421-B3AF-2EAE-224903CDD1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447F6-53C1-B57B-3101-0EBFFE2CAABF}"/>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E820413D-F240-295C-FAE5-3E07C59AE0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0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2D25A-DA58-65FD-FF3A-245D1A8BB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2492F-76C0-06DD-B0B6-DF672DD7F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2C6F5-9D40-A56E-0AB8-96FC3D0D776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20DDDAA-880A-1CC7-F3D2-6E732405E0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719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1AFB6-4A97-E5F4-DBE4-43736F199C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0B331-B6D5-A929-3A31-5AA41AC77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391FA-E192-BC57-578E-E5103A1FF3BC}"/>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EBE6F145-843F-66C5-B9AA-F050610BFF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449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97441-28C2-B64C-5CD7-822BAF1D8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36E75-2DD0-1AE2-F528-51E675AC1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1ECDB-FD25-ED6D-B726-A400724ED9E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ACAE0819-23DC-49F7-D17F-2A24FEF539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152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B7AA-4F4C-9156-669B-B10A268AB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2A2AE-4A47-C57C-B37C-51FE2128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798715-3D4C-A38F-0571-4C157065C39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2532F7B-D705-E446-C526-E4DD19174A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795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B82D-43B9-3C4E-9438-200A077B3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B421D-0086-B916-A9D1-41C07D3BA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F42B2-5655-59D3-7916-F2D2AB749A7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E4C7309-9CC8-EFCD-C6DC-B0A97E8BF8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228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DD38-AE4B-8122-907A-A66034CA3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DFF05-6CA8-DBA7-F25B-09185DA83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0D8980-7793-D615-0804-7E87E424624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0C76152-4D87-3407-CBC9-9ED1EBDB7A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698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82FF5-1BC7-2ADB-F1D0-76730FFC4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02B0F-449A-84B4-9F66-C94C9171C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6DE3E7-2E1B-BB40-A07B-11BD52BD550E}"/>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8BF0D30-4EDB-8A97-3A65-D05358AE2C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56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C077B-918E-28D9-025C-578E3FFF5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D2B5F-269C-1E9A-6641-5513B274E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7E08C-BC27-1290-E741-AB08E661867E}"/>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31251F8-D894-F2F2-AC00-D9D4B291A9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121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701D7-36BA-3594-8F72-2A7155224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E4F2B-F9B7-C5EF-AF93-FD6BAC499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DE391-7B88-C20F-6B37-B82DA8DC0A4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4987AB4B-5C1E-8CEE-0705-6C4B903C2D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760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34E2-5A3B-1990-9004-01833509F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C4903-C459-E5AA-7A75-004E99629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DAAD3-C8D9-09D0-4290-B28581601C2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046D58D1-8C27-CEAD-ED7D-65C7DDE91D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978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374EE-D65B-5A4C-F4A2-9B55D7E780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0CB92-A9FA-E080-96FC-F2630499C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2D389-A429-CA25-FB6A-60D2EC1EC853}"/>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B6E081B-2EFC-E56E-FEA6-3D99E79D30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986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C80A9-488B-6C3A-C33E-6A8C7D2FC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E821A0-E98F-BC76-2B4F-6CE5A84B0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03ED3-56E0-13E2-978C-86DFAAFFBFA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891352D-F498-6B29-C43B-B0B3DB861A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18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519C3-E596-5702-EB18-C2DE11B04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16E7C-5B73-126E-2DF2-AAAA1B92A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85B4C-F5F1-9DB4-0A35-9C093C2B95C1}"/>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039164C6-F9DF-4F02-6E67-E240D5C7EB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80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7BEBA-D2E2-DFFE-B182-6732C705F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2D117-D4DE-79D9-9528-E8B09B77B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3B1E9-348A-EDB4-CBC6-6DE52B50D83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7C8C3B-66B3-D95C-927F-369CE8503C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190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A9059-CA2D-0800-4DBF-08F380E7F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008CD-A656-030C-1C52-E544583DF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A6D96-03F7-202E-7117-D1238AE1BA6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810F1C1-3B23-BD02-D3ED-A4A74EDD25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745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13C04-A11C-8834-3389-1540B05AC7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B2B67-93E7-5873-D9C9-3E1E0B122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1DF69-FB40-60C0-05D4-F3B9731FDFB0}"/>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1DF3440-0080-A6F4-0A2D-82744766AB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412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A5A42-E9BD-79D9-4857-B9A2453B9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B7406-C944-DE12-A6A8-5253E42B8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389BC-C0F7-52D0-40CF-5C023E2C9F8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4BC6744E-217E-9A9D-5601-93494CE20D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176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625CB-5CF6-F8AD-D02F-5CB39D042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CD5823-9591-2B1E-6D3D-8EC600704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05476-1C46-F180-3EE9-C1C73911356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80EB4B9-3EEF-A0AC-5D09-064436C708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840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5BBE-0802-F8E7-52E0-60D20165A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4F349-3FEE-C414-404C-9D5EDD7B7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D7DB3-582E-517D-128E-BF45664FD521}"/>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A772285F-339B-D2D5-816A-0541035786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729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41145-A28D-6564-09A7-0AF4164AF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0547D-8798-4061-E5BC-44B64242C0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1A07B4-7D4C-5574-E9E6-0EA033E012E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9C6397-9AAF-4885-2FB2-DD1E061664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09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E7584-05DF-6ADE-4CB3-F7D381C82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85A53-5856-1B93-F859-212B3FCA1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565E4-5F00-6759-7A10-053473F2DC48}"/>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C2ED61B-1FE8-A83A-E4EA-AFB5D59B4D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66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9481-3946-EA08-D458-6AA82CBC6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6F7A5A-1AC0-76D4-E92B-06405F533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BD2A7F-9F82-47D5-B756-24084C0B65E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3E243BBE-20AB-9BDD-A734-A5447636A0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895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9688-A0A6-7C30-006C-531103930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4FB939-13EE-2305-03CD-66A7A1BC2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86B87-D838-A3A0-A221-DB5821897E7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837DBAF-F48B-DF8E-D100-52D41029B7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601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0B89C-2B95-066B-0431-D6EAAAD34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69906-656E-A635-54A5-450C0562D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30E15-9467-9D45-0D8F-04958B3B6497}"/>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2B7EADF-6564-A790-7554-41C73F32EE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62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C631B-AF51-F0DC-F4B6-A5B9EAB68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FF5CE-51D9-2A54-7BCC-0C24794BB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C7649-5D7D-CB03-E46B-F03A5CBF686D}"/>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059F78F-8900-FCE5-3686-A590D59BE8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785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F68D3-6292-281B-3BA3-A68C8EED5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050C2-343D-4ADD-FCA9-8BBD05AF2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38EE0-08EA-AA9F-BFF9-A61454112EBF}"/>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4DCAFB7-36AB-AC75-7AA9-ADA6020D75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776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140F-12A0-8754-D201-9D8C617AD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55145E-9224-7FAC-BF8C-E19FBEE1E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9CEDB-C091-8685-0BAC-49CEE49B095A}"/>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727581A7-87C7-4E3F-16FC-07B38C20FD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636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772DA-383D-7F6C-B94E-833E340A2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644D7-4E72-8A35-7A69-6B3920426E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D4EAA-DD2B-0F12-BF3B-FD80C1DAE9D3}"/>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2BAC193F-E284-B7FA-BE1D-FD6DC15A6D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52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37D9D-393E-7A1F-D31F-62A421CDBC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5809E-4808-2608-1E6B-CA90C3AB2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03E56-DBD8-49AF-4246-D4FBD5468B0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1AB391C-8EAB-C499-E642-EC6F3ACBD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74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E9AF-209B-A551-12A3-5ACCF627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621AD-3AAF-4E12-D1FC-ADB2B65E6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263B7-9C58-B3BC-4336-F065C0DBE2A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3FBB149-FF97-8570-10E0-5E0625F16A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253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4BEE0-AE8A-4218-F2B1-E08AA7595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1F9DF-FD6E-6DDA-A8EE-D966D5F92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960B3-83F0-DD78-B9D4-C92D183B66F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D2190F5-2FF5-98C8-E319-1A85C430CF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088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A1465-E073-DED6-3707-00486F8C9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62DDF5-E89E-171C-E184-498143E7A8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169D0-DF3D-9935-F81E-4088F8FA750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CCB1651-6306-4132-0CFA-A387C6BC86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55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D9A7C-9C03-8997-82C1-9FE8F8193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F8A25-2E07-5891-BD82-BC54427A3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6842F-DEF8-0126-15ED-FFB237333EF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E5841DD-53C5-8ED4-04D7-8802E5DB22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221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0BBB9-82E7-8784-F90A-D3D7252F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E886E-C74A-BF48-E715-0B3838CD5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532DF-EF3B-3D4C-4573-E4AEF1E9650F}"/>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A36B35C-AE92-CBEE-7CDC-2261F5A4BB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4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2CC9-C029-31F4-60B1-C34DC8533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59ACB-0341-D3B5-95E4-3972A395DA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06197-B2AA-5960-23C7-9902D821502E}"/>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ECB03DC-CB57-0635-E4CC-4756FFE9A7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85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DA32C-5C0E-275F-30D5-A18FA2EEF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290F7-37FF-92CC-8A9C-D07C2B1996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7DA9B1-5DB3-A5D0-B656-46F768CAFED8}"/>
              </a:ext>
            </a:extLst>
          </p:cNvPr>
          <p:cNvSpPr>
            <a:spLocks noGrp="1"/>
          </p:cNvSpPr>
          <p:nvPr>
            <p:ph type="body" idx="1"/>
          </p:nvPr>
        </p:nvSpPr>
        <p:spPr/>
        <p:txBody>
          <a:bodyPr/>
          <a:lstStyle/>
          <a:p>
            <a:pPr marL="0" marR="0">
              <a:spcBef>
                <a:spcPts val="0"/>
              </a:spcBef>
              <a:spcAft>
                <a:spcPts val="0"/>
              </a:spcAft>
            </a:pPr>
            <a:endParaRPr lang="en-AU" sz="18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9AD05A2-1A32-B73B-91B1-38B72D26948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338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04E-CAB7-ADC4-8A3F-590C6E09D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2BB33-2EF2-3085-5C69-D4F25A7D5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0C397-6C81-AFC4-B4A1-06EA3FB37BE8}"/>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D9A61A7-FA2A-1D60-8CB2-48A8BE1CF5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03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50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2486-9FE7-7852-37F5-898E2ABCF2E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0F042FE-963D-306D-018F-6597EB06DA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FB89EAC-4EE9-8E6F-32F8-DC0586C91F3E}"/>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5007B192-0084-2216-0F14-4DCDAC937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8CE07-F999-3839-EE93-22825373EBED}"/>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865784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AD06-211B-FF58-48F7-6094C562963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497712-6B7E-96CB-267F-FEA236DDC1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7518A2-D221-836F-91B9-ADE67DC471C3}"/>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C49A6043-9F97-EFBA-89CE-F5595B1BE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B7A2A-4CE0-E8F6-75D2-0DE1FA52289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22229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5125F5-18FD-4198-160E-81425014492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11975BA-25B7-89BB-3855-C661A2B9641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9933FE-E53A-48C5-1E8F-C6DFFB98F6CD}"/>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216B4CED-7FF4-4AF6-0AE9-22F803CD2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77B0C-26C9-9889-E82D-7BF9CC341ACD}"/>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673186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0D6B-0388-ABD9-03EC-D6396ED4F37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B9DF6E3-8590-1C6E-B05C-58A1E80294B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FFFC83-34D5-7C54-1A4D-5141673A94A0}"/>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A65F0CAF-E0E5-27DB-C2AC-3BF840ED7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86FEB-E2E4-4146-89D0-5B6313CC802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184761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3B579-9BD4-E5B5-74F1-5EF11113D3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0317253-6617-9976-1D4C-97EE2745C1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D4AF63B-4E03-4992-A49B-36A54A3645A1}"/>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CE5E6496-21C7-EAF0-BEDA-46C599329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561E1-6A63-0F25-1DD3-6A3E1B8855D2}"/>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13524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EB91-F5B0-3A89-BE5B-BBB8C6B0BA7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EFE63A-C018-E0C6-622F-C32AB829D4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61DF66-A9EC-DC7E-88E5-C7EDEBB3FD0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DEB27E-1971-54CE-0075-AEBFA885FC55}"/>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6" name="Footer Placeholder 5">
            <a:extLst>
              <a:ext uri="{FF2B5EF4-FFF2-40B4-BE49-F238E27FC236}">
                <a16:creationId xmlns:a16="http://schemas.microsoft.com/office/drawing/2014/main" id="{D1823E17-D49B-0EDA-3619-7AD1F390C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B23026-2A90-1C25-56AD-D00ED735E8D8}"/>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633443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B69D-CC8A-93E5-386E-AF918F9F57F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A8E1CE-C4E2-62F4-315B-B40B7FDCB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A699D63-C15F-21B7-6B35-0D511845FCD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ECD0A7B-EA3C-8723-2201-211BED4971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82FB2BA-D49B-979E-8BE5-D91958DE034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A57730B-78F2-03A8-AD98-D2AA42E3A6F9}"/>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8" name="Footer Placeholder 7">
            <a:extLst>
              <a:ext uri="{FF2B5EF4-FFF2-40B4-BE49-F238E27FC236}">
                <a16:creationId xmlns:a16="http://schemas.microsoft.com/office/drawing/2014/main" id="{BA94B685-E772-57A9-0342-CD955D283F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4DBA49-DA17-A50A-9D60-F40675ABC85C}"/>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147039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346C-9D0C-C55C-3548-9208CD41C85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16830F6-7B82-E8A7-F5AB-195A677E515A}"/>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4" name="Footer Placeholder 3">
            <a:extLst>
              <a:ext uri="{FF2B5EF4-FFF2-40B4-BE49-F238E27FC236}">
                <a16:creationId xmlns:a16="http://schemas.microsoft.com/office/drawing/2014/main" id="{81188236-0C27-FC5A-999B-2615B8D535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825B8A-6B50-CC6D-4B4B-01E6E1C4BC61}"/>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07403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13294-8DA4-AB32-C912-95CD2CBF4FE3}"/>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3" name="Footer Placeholder 2">
            <a:extLst>
              <a:ext uri="{FF2B5EF4-FFF2-40B4-BE49-F238E27FC236}">
                <a16:creationId xmlns:a16="http://schemas.microsoft.com/office/drawing/2014/main" id="{7BAFF164-1B7F-0B76-93DA-4EA7C8BBF3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28774B-C881-E5F5-33DB-2F50C611010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98767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E2D4-9BFF-2829-7C0F-2C7FFB69F3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080E6C-EFBE-3031-9D6A-DBCDB3B42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A3E94D-36A6-1771-66E1-629769B35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55A3BB-D728-2B58-FEE5-847DABD0796B}"/>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6" name="Footer Placeholder 5">
            <a:extLst>
              <a:ext uri="{FF2B5EF4-FFF2-40B4-BE49-F238E27FC236}">
                <a16:creationId xmlns:a16="http://schemas.microsoft.com/office/drawing/2014/main" id="{AA696FE1-9057-640A-B5ED-353C19C29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B8BAA7-75D7-10F1-892E-8E44AA5F38B4}"/>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478394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B764-8728-785C-E96D-9746DEC0DB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077D1BD-B241-FFE9-D9ED-2C6579DD2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66044C-9429-877F-E517-68EF7304F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D2091B-CEC5-FD58-D3CE-7A811531D048}"/>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6" name="Footer Placeholder 5">
            <a:extLst>
              <a:ext uri="{FF2B5EF4-FFF2-40B4-BE49-F238E27FC236}">
                <a16:creationId xmlns:a16="http://schemas.microsoft.com/office/drawing/2014/main" id="{0397EB33-8CD9-ABBE-8970-58CC2B942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31DAB-82E3-C8F9-2C3E-D468E962B17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285143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CFFB1D-BF9A-1553-C684-17F7C25E40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0D00829-7353-9A9A-F798-B51A759EFA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6E318C-B907-74B4-3564-AED069FD54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CEFC4694-D6A3-F357-1D1E-FC7AB5D57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5CBB80-7E19-2525-DEB1-8D2849ED2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23152-0080-8C42-BB5A-703757392B6C}" type="slidenum">
              <a:rPr lang="en-US" smtClean="0"/>
              <a:t>‹#›</a:t>
            </a:fld>
            <a:endParaRPr lang="en-US"/>
          </a:p>
        </p:txBody>
      </p:sp>
    </p:spTree>
    <p:extLst>
      <p:ext uri="{BB962C8B-B14F-4D97-AF65-F5344CB8AC3E}">
        <p14:creationId xmlns:p14="http://schemas.microsoft.com/office/powerpoint/2010/main" val="1112152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Scytale" TargetMode="Externa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Enigma_machine" TargetMode="External"/><Relationship Id="rId3" Type="http://schemas.openxmlformats.org/officeDocument/2006/relationships/image" Target="../media/image9.png"/><Relationship Id="rId7" Type="http://schemas.openxmlformats.org/officeDocument/2006/relationships/hyperlink" Target="https://en.wikipedia.org/wiki/Lorenz_cipher" TargetMode="External"/><Relationship Id="rId2" Type="http://schemas.openxmlformats.org/officeDocument/2006/relationships/hyperlink" Target="https://en.wikipedia.org/wiki/Scytale" TargetMode="Externa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hyperlink" Target="https://www.britannica.com/topic/hieroglyph"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github.com/dewcservic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commons.wikimedia.org/wiki/File:PublicKeyCertificateDiagram_It.svg#file"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hyperlink" Target="https://sslinsights.com/what-is-the-certificate-chain-of-tru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hyperlink" Target="https://www.keyfactor.com/blog/certificate-chain-of-trust/"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hyperlink" Target="https://www.keyfactor.com/blog/certificate-chain-of-trust/"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en.wikipedia.org/wiki/Main_Pag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webp"/></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s://github.com/dewcservice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0C7AD7-DEDC-649C-C856-A6DD6188F5A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2E4D97-77D2-FCB1-EFB8-1D4B974884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3EEE882-D979-06A6-0EEA-C11DB879DEF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Digital Security and Cryptography</a:t>
            </a:r>
          </a:p>
        </p:txBody>
      </p:sp>
      <p:sp>
        <p:nvSpPr>
          <p:cNvPr id="8" name="TextBox 7">
            <a:extLst>
              <a:ext uri="{FF2B5EF4-FFF2-40B4-BE49-F238E27FC236}">
                <a16:creationId xmlns:a16="http://schemas.microsoft.com/office/drawing/2014/main" id="{69D6C618-8EB5-B5B3-2C68-B615A7DCF8CB}"/>
              </a:ext>
            </a:extLst>
          </p:cNvPr>
          <p:cNvSpPr txBox="1"/>
          <p:nvPr/>
        </p:nvSpPr>
        <p:spPr>
          <a:xfrm>
            <a:off x="544381" y="1267182"/>
            <a:ext cx="10696048" cy="186204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000" dirty="0">
                <a:latin typeface="Calibri" panose="020F0502020204030204" pitchFamily="34" charset="0"/>
                <a:cs typeface="Calibri" panose="020F0502020204030204" pitchFamily="34" charset="0"/>
              </a:rPr>
              <a:t>A Cyber Forum workshop by Emmanuel Morfiadakis</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AE519CE-B466-D594-8EF9-058FE1779365}"/>
              </a:ext>
            </a:extLst>
          </p:cNvPr>
          <p:cNvPicPr>
            <a:picLocks noChangeAspect="1"/>
          </p:cNvPicPr>
          <p:nvPr/>
        </p:nvPicPr>
        <p:blipFill>
          <a:blip r:embed="rId4"/>
          <a:stretch>
            <a:fillRect/>
          </a:stretch>
        </p:blipFill>
        <p:spPr>
          <a:xfrm>
            <a:off x="1589852" y="2005012"/>
            <a:ext cx="9001125" cy="2847975"/>
          </a:xfrm>
          <a:prstGeom prst="rect">
            <a:avLst/>
          </a:prstGeom>
        </p:spPr>
      </p:pic>
    </p:spTree>
    <p:extLst>
      <p:ext uri="{BB962C8B-B14F-4D97-AF65-F5344CB8AC3E}">
        <p14:creationId xmlns:p14="http://schemas.microsoft.com/office/powerpoint/2010/main" val="2085667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0C7AD7-DEDC-649C-C856-A6DD6188F5A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2E4D97-77D2-FCB1-EFB8-1D4B974884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3EEE882-D979-06A6-0EEA-C11DB879DEF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Cryptography</a:t>
            </a:r>
          </a:p>
        </p:txBody>
      </p:sp>
      <p:sp>
        <p:nvSpPr>
          <p:cNvPr id="8" name="TextBox 7">
            <a:extLst>
              <a:ext uri="{FF2B5EF4-FFF2-40B4-BE49-F238E27FC236}">
                <a16:creationId xmlns:a16="http://schemas.microsoft.com/office/drawing/2014/main" id="{69D6C618-8EB5-B5B3-2C68-B615A7DCF8CB}"/>
              </a:ext>
            </a:extLst>
          </p:cNvPr>
          <p:cNvSpPr txBox="1"/>
          <p:nvPr/>
        </p:nvSpPr>
        <p:spPr>
          <a:xfrm>
            <a:off x="544381" y="1267182"/>
            <a:ext cx="10696048" cy="340606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dirty="0">
                <a:latin typeface="Calibri" panose="020F0502020204030204" pitchFamily="34" charset="0"/>
                <a:cs typeface="Calibri" panose="020F0502020204030204" pitchFamily="34" charset="0"/>
              </a:rPr>
              <a:t>Loosely, “to write in secret”</a:t>
            </a:r>
          </a:p>
          <a:p>
            <a:pPr marR="0" lvl="0" defTabSz="914400" rtl="0" eaLnBrk="1" fontAlgn="auto" latinLnBrk="0" hangingPunct="1">
              <a:lnSpc>
                <a:spcPct val="100000"/>
              </a:lnSpc>
              <a:spcBef>
                <a:spcPts val="200"/>
              </a:spcBef>
              <a:spcAft>
                <a:spcPts val="1200"/>
              </a:spcAft>
              <a:buClrTx/>
              <a:buSzTx/>
              <a:tabLst/>
              <a:defRPr/>
            </a:pPr>
            <a:endParaRPr lang="en-AU" sz="32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3200" dirty="0"/>
              <a:t>“The practice and study of techniques for secure communication in the presence of adversarial behaviour”</a:t>
            </a:r>
            <a:r>
              <a:rPr lang="en-AU" sz="3200" baseline="30000" dirty="0"/>
              <a:t>1</a:t>
            </a: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dirty="0"/>
              <a:t>Cryptography is fundamental to modern cybersecurity, forming the foundation for secure communication and data protection in a world increasingly reliant on digital technologies.</a:t>
            </a:r>
            <a:endParaRPr lang="en-AU" baseline="30000" dirty="0">
              <a:latin typeface="Calibri" panose="020F0502020204030204" pitchFamily="34" charset="0"/>
              <a:cs typeface="Calibri" panose="020F0502020204030204" pitchFamily="34" charset="0"/>
            </a:endParaRPr>
          </a:p>
        </p:txBody>
      </p:sp>
      <p:sp>
        <p:nvSpPr>
          <p:cNvPr id="6" name="Footer Placeholder 5">
            <a:extLst>
              <a:ext uri="{FF2B5EF4-FFF2-40B4-BE49-F238E27FC236}">
                <a16:creationId xmlns:a16="http://schemas.microsoft.com/office/drawing/2014/main" id="{728A49A7-7870-1F0B-1AAF-40CF06F32DC2}"/>
              </a:ext>
            </a:extLst>
          </p:cNvPr>
          <p:cNvSpPr>
            <a:spLocks noGrp="1"/>
          </p:cNvSpPr>
          <p:nvPr>
            <p:ph type="ftr" sz="quarter" idx="11"/>
          </p:nvPr>
        </p:nvSpPr>
        <p:spPr/>
        <p:txBody>
          <a:bodyPr/>
          <a:lstStyle/>
          <a:p>
            <a:r>
              <a:rPr lang="en-US" dirty="0"/>
              <a:t>(1) Rivest, Ronald L. (1990. "Cryptography". In J. Van Leeuwen (ed.). Handbook of Theoretical Computer Science. Vol. 1. Elsevier.</a:t>
            </a:r>
          </a:p>
        </p:txBody>
      </p:sp>
    </p:spTree>
    <p:extLst>
      <p:ext uri="{BB962C8B-B14F-4D97-AF65-F5344CB8AC3E}">
        <p14:creationId xmlns:p14="http://schemas.microsoft.com/office/powerpoint/2010/main" val="1083855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09CDB-77B4-D988-448B-AD628E65C4BB}"/>
            </a:ext>
          </a:extLst>
        </p:cNvPr>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35FF34EA-B6BF-1260-636A-14CE26BC2E88}"/>
              </a:ext>
            </a:extLst>
          </p:cNvPr>
          <p:cNvPicPr>
            <a:picLocks noChangeAspect="1"/>
          </p:cNvPicPr>
          <p:nvPr/>
        </p:nvPicPr>
        <p:blipFill>
          <a:blip r:embed="rId3"/>
          <a:stretch>
            <a:fillRect/>
          </a:stretch>
        </p:blipFill>
        <p:spPr>
          <a:xfrm>
            <a:off x="324884" y="417727"/>
            <a:ext cx="4461056" cy="2549591"/>
          </a:xfrm>
          <a:prstGeom prst="rect">
            <a:avLst/>
          </a:prstGeom>
        </p:spPr>
      </p:pic>
      <p:pic>
        <p:nvPicPr>
          <p:cNvPr id="13" name="Picture 12">
            <a:extLst>
              <a:ext uri="{FF2B5EF4-FFF2-40B4-BE49-F238E27FC236}">
                <a16:creationId xmlns:a16="http://schemas.microsoft.com/office/drawing/2014/main" id="{18D6E9B0-C7EA-6366-59F9-F06EC8812032}"/>
              </a:ext>
            </a:extLst>
          </p:cNvPr>
          <p:cNvPicPr>
            <a:picLocks noChangeAspect="1"/>
          </p:cNvPicPr>
          <p:nvPr/>
        </p:nvPicPr>
        <p:blipFill>
          <a:blip r:embed="rId4"/>
          <a:stretch>
            <a:fillRect/>
          </a:stretch>
        </p:blipFill>
        <p:spPr>
          <a:xfrm>
            <a:off x="1159486" y="3890683"/>
            <a:ext cx="3244727" cy="2411506"/>
          </a:xfrm>
          <a:prstGeom prst="rect">
            <a:avLst/>
          </a:prstGeom>
        </p:spPr>
      </p:pic>
      <p:pic>
        <p:nvPicPr>
          <p:cNvPr id="15" name="Picture 14">
            <a:extLst>
              <a:ext uri="{FF2B5EF4-FFF2-40B4-BE49-F238E27FC236}">
                <a16:creationId xmlns:a16="http://schemas.microsoft.com/office/drawing/2014/main" id="{5CEED986-BFE9-1E3A-259B-3505928EF6D8}"/>
              </a:ext>
            </a:extLst>
          </p:cNvPr>
          <p:cNvPicPr>
            <a:picLocks noChangeAspect="1"/>
          </p:cNvPicPr>
          <p:nvPr/>
        </p:nvPicPr>
        <p:blipFill>
          <a:blip r:embed="rId5"/>
          <a:stretch>
            <a:fillRect/>
          </a:stretch>
        </p:blipFill>
        <p:spPr>
          <a:xfrm>
            <a:off x="7945065" y="3890683"/>
            <a:ext cx="1779494" cy="2372659"/>
          </a:xfrm>
          <a:prstGeom prst="rect">
            <a:avLst/>
          </a:prstGeom>
        </p:spPr>
      </p:pic>
      <p:pic>
        <p:nvPicPr>
          <p:cNvPr id="18" name="Picture 17">
            <a:extLst>
              <a:ext uri="{FF2B5EF4-FFF2-40B4-BE49-F238E27FC236}">
                <a16:creationId xmlns:a16="http://schemas.microsoft.com/office/drawing/2014/main" id="{EF67C015-26CD-6D60-F570-2D76E1A40978}"/>
              </a:ext>
            </a:extLst>
          </p:cNvPr>
          <p:cNvPicPr>
            <a:picLocks noChangeAspect="1"/>
          </p:cNvPicPr>
          <p:nvPr/>
        </p:nvPicPr>
        <p:blipFill>
          <a:blip r:embed="rId6"/>
          <a:stretch>
            <a:fillRect/>
          </a:stretch>
        </p:blipFill>
        <p:spPr>
          <a:xfrm>
            <a:off x="6840873" y="279404"/>
            <a:ext cx="3987877" cy="2662799"/>
          </a:xfrm>
          <a:prstGeom prst="rect">
            <a:avLst/>
          </a:prstGeom>
        </p:spPr>
      </p:pic>
    </p:spTree>
    <p:extLst>
      <p:ext uri="{BB962C8B-B14F-4D97-AF65-F5344CB8AC3E}">
        <p14:creationId xmlns:p14="http://schemas.microsoft.com/office/powerpoint/2010/main" val="222822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746B93F7-9FD7-34C5-9FB0-559AB387DA15}"/>
              </a:ext>
            </a:extLst>
          </p:cNvPr>
          <p:cNvPicPr>
            <a:picLocks noChangeAspect="1"/>
          </p:cNvPicPr>
          <p:nvPr/>
        </p:nvPicPr>
        <p:blipFill>
          <a:blip r:embed="rId3"/>
          <a:stretch>
            <a:fillRect/>
          </a:stretch>
        </p:blipFill>
        <p:spPr>
          <a:xfrm>
            <a:off x="324884" y="417727"/>
            <a:ext cx="4461056" cy="2549591"/>
          </a:xfrm>
          <a:prstGeom prst="rect">
            <a:avLst/>
          </a:prstGeom>
        </p:spPr>
      </p:pic>
      <p:pic>
        <p:nvPicPr>
          <p:cNvPr id="13" name="Picture 12">
            <a:extLst>
              <a:ext uri="{FF2B5EF4-FFF2-40B4-BE49-F238E27FC236}">
                <a16:creationId xmlns:a16="http://schemas.microsoft.com/office/drawing/2014/main" id="{D03D2D12-3B0F-F117-3092-9F9FCE368CD8}"/>
              </a:ext>
            </a:extLst>
          </p:cNvPr>
          <p:cNvPicPr>
            <a:picLocks noChangeAspect="1"/>
          </p:cNvPicPr>
          <p:nvPr/>
        </p:nvPicPr>
        <p:blipFill>
          <a:blip r:embed="rId4"/>
          <a:stretch>
            <a:fillRect/>
          </a:stretch>
        </p:blipFill>
        <p:spPr>
          <a:xfrm>
            <a:off x="1159486" y="3890683"/>
            <a:ext cx="3244727" cy="2411506"/>
          </a:xfrm>
          <a:prstGeom prst="rect">
            <a:avLst/>
          </a:prstGeom>
        </p:spPr>
      </p:pic>
      <p:pic>
        <p:nvPicPr>
          <p:cNvPr id="15" name="Picture 14">
            <a:extLst>
              <a:ext uri="{FF2B5EF4-FFF2-40B4-BE49-F238E27FC236}">
                <a16:creationId xmlns:a16="http://schemas.microsoft.com/office/drawing/2014/main" id="{D827497E-CC60-16B0-B583-193C03B9ECE3}"/>
              </a:ext>
            </a:extLst>
          </p:cNvPr>
          <p:cNvPicPr>
            <a:picLocks noChangeAspect="1"/>
          </p:cNvPicPr>
          <p:nvPr/>
        </p:nvPicPr>
        <p:blipFill>
          <a:blip r:embed="rId5"/>
          <a:stretch>
            <a:fillRect/>
          </a:stretch>
        </p:blipFill>
        <p:spPr>
          <a:xfrm>
            <a:off x="7945065" y="3890683"/>
            <a:ext cx="1779494" cy="2372659"/>
          </a:xfrm>
          <a:prstGeom prst="rect">
            <a:avLst/>
          </a:prstGeom>
        </p:spPr>
      </p:pic>
      <p:sp>
        <p:nvSpPr>
          <p:cNvPr id="16" name="TextBox 15">
            <a:extLst>
              <a:ext uri="{FF2B5EF4-FFF2-40B4-BE49-F238E27FC236}">
                <a16:creationId xmlns:a16="http://schemas.microsoft.com/office/drawing/2014/main" id="{791B4AD7-6CDF-3EDD-AC1C-D33E0B0B01FC}"/>
              </a:ext>
            </a:extLst>
          </p:cNvPr>
          <p:cNvSpPr txBox="1"/>
          <p:nvPr/>
        </p:nvSpPr>
        <p:spPr>
          <a:xfrm>
            <a:off x="2922494" y="2178424"/>
            <a:ext cx="1708738" cy="369332"/>
          </a:xfrm>
          <a:prstGeom prst="rect">
            <a:avLst/>
          </a:prstGeom>
          <a:noFill/>
        </p:spPr>
        <p:txBody>
          <a:bodyPr wrap="none" rtlCol="0">
            <a:spAutoFit/>
          </a:bodyPr>
          <a:lstStyle/>
          <a:p>
            <a:r>
              <a:rPr lang="en-AU" dirty="0"/>
              <a:t>Scytale, </a:t>
            </a:r>
            <a:r>
              <a:rPr lang="en-AU" dirty="0">
                <a:hlinkClick r:id="rId2"/>
              </a:rPr>
              <a:t>source</a:t>
            </a:r>
            <a:endParaRPr lang="en-AU" dirty="0"/>
          </a:p>
        </p:txBody>
      </p:sp>
      <p:pic>
        <p:nvPicPr>
          <p:cNvPr id="18" name="Picture 17">
            <a:extLst>
              <a:ext uri="{FF2B5EF4-FFF2-40B4-BE49-F238E27FC236}">
                <a16:creationId xmlns:a16="http://schemas.microsoft.com/office/drawing/2014/main" id="{07871CEA-3A10-2803-EDF0-DDB8184B1ADF}"/>
              </a:ext>
            </a:extLst>
          </p:cNvPr>
          <p:cNvPicPr>
            <a:picLocks noChangeAspect="1"/>
          </p:cNvPicPr>
          <p:nvPr/>
        </p:nvPicPr>
        <p:blipFill>
          <a:blip r:embed="rId6"/>
          <a:stretch>
            <a:fillRect/>
          </a:stretch>
        </p:blipFill>
        <p:spPr>
          <a:xfrm>
            <a:off x="6840873" y="279404"/>
            <a:ext cx="3987877" cy="2662799"/>
          </a:xfrm>
          <a:prstGeom prst="rect">
            <a:avLst/>
          </a:prstGeom>
        </p:spPr>
      </p:pic>
      <p:sp>
        <p:nvSpPr>
          <p:cNvPr id="19" name="TextBox 18">
            <a:extLst>
              <a:ext uri="{FF2B5EF4-FFF2-40B4-BE49-F238E27FC236}">
                <a16:creationId xmlns:a16="http://schemas.microsoft.com/office/drawing/2014/main" id="{ED1B0ECB-085D-374A-5B09-41B3F257AD85}"/>
              </a:ext>
            </a:extLst>
          </p:cNvPr>
          <p:cNvSpPr txBox="1"/>
          <p:nvPr/>
        </p:nvSpPr>
        <p:spPr>
          <a:xfrm>
            <a:off x="4481140" y="4929245"/>
            <a:ext cx="2558842" cy="369332"/>
          </a:xfrm>
          <a:prstGeom prst="rect">
            <a:avLst/>
          </a:prstGeom>
          <a:noFill/>
        </p:spPr>
        <p:txBody>
          <a:bodyPr wrap="none" rtlCol="0">
            <a:spAutoFit/>
          </a:bodyPr>
          <a:lstStyle/>
          <a:p>
            <a:r>
              <a:rPr lang="en-AU" dirty="0"/>
              <a:t>Lorenz machine, </a:t>
            </a:r>
            <a:r>
              <a:rPr lang="en-AU" dirty="0">
                <a:hlinkClick r:id="rId7"/>
              </a:rPr>
              <a:t>source</a:t>
            </a:r>
            <a:endParaRPr lang="en-AU" dirty="0"/>
          </a:p>
        </p:txBody>
      </p:sp>
      <p:sp>
        <p:nvSpPr>
          <p:cNvPr id="20" name="TextBox 19">
            <a:extLst>
              <a:ext uri="{FF2B5EF4-FFF2-40B4-BE49-F238E27FC236}">
                <a16:creationId xmlns:a16="http://schemas.microsoft.com/office/drawing/2014/main" id="{3A94ADDA-A982-4552-CFBC-2EA2454D51EB}"/>
              </a:ext>
            </a:extLst>
          </p:cNvPr>
          <p:cNvSpPr txBox="1"/>
          <p:nvPr/>
        </p:nvSpPr>
        <p:spPr>
          <a:xfrm>
            <a:off x="9870975" y="4975412"/>
            <a:ext cx="2029317" cy="646331"/>
          </a:xfrm>
          <a:prstGeom prst="rect">
            <a:avLst/>
          </a:prstGeom>
          <a:noFill/>
        </p:spPr>
        <p:txBody>
          <a:bodyPr wrap="square" rtlCol="0">
            <a:spAutoFit/>
          </a:bodyPr>
          <a:lstStyle/>
          <a:p>
            <a:r>
              <a:rPr lang="en-AU" dirty="0"/>
              <a:t>Enigma machine variant, </a:t>
            </a:r>
            <a:r>
              <a:rPr lang="en-AU" dirty="0">
                <a:hlinkClick r:id="rId8"/>
              </a:rPr>
              <a:t>source</a:t>
            </a:r>
            <a:endParaRPr lang="en-AU" dirty="0"/>
          </a:p>
        </p:txBody>
      </p:sp>
      <p:sp>
        <p:nvSpPr>
          <p:cNvPr id="21" name="TextBox 20">
            <a:extLst>
              <a:ext uri="{FF2B5EF4-FFF2-40B4-BE49-F238E27FC236}">
                <a16:creationId xmlns:a16="http://schemas.microsoft.com/office/drawing/2014/main" id="{0C3B2B16-1BD9-B628-4015-051398AE8BC5}"/>
              </a:ext>
            </a:extLst>
          </p:cNvPr>
          <p:cNvSpPr txBox="1"/>
          <p:nvPr/>
        </p:nvSpPr>
        <p:spPr>
          <a:xfrm>
            <a:off x="7945065" y="2967317"/>
            <a:ext cx="2339295" cy="369332"/>
          </a:xfrm>
          <a:prstGeom prst="rect">
            <a:avLst/>
          </a:prstGeom>
          <a:noFill/>
        </p:spPr>
        <p:txBody>
          <a:bodyPr wrap="none" rtlCol="0">
            <a:spAutoFit/>
          </a:bodyPr>
          <a:lstStyle/>
          <a:p>
            <a:r>
              <a:rPr lang="en-AU" dirty="0"/>
              <a:t>Hieroglyphics, </a:t>
            </a:r>
            <a:r>
              <a:rPr lang="en-AU" dirty="0">
                <a:hlinkClick r:id="rId9"/>
              </a:rPr>
              <a:t>source</a:t>
            </a:r>
            <a:endParaRPr lang="en-AU" dirty="0"/>
          </a:p>
        </p:txBody>
      </p:sp>
    </p:spTree>
    <p:extLst>
      <p:ext uri="{BB962C8B-B14F-4D97-AF65-F5344CB8AC3E}">
        <p14:creationId xmlns:p14="http://schemas.microsoft.com/office/powerpoint/2010/main" val="23640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0232A-8958-0786-C940-53B1128E522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6911093-114B-BAE0-1366-3134965EF3D0}"/>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185F738-1174-DB6B-C51A-1766123C6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84C906B-4EB2-C2F6-5E18-2E3ACF0096E0}"/>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Use Cases</a:t>
            </a:r>
          </a:p>
        </p:txBody>
      </p:sp>
      <p:sp>
        <p:nvSpPr>
          <p:cNvPr id="8" name="TextBox 7">
            <a:extLst>
              <a:ext uri="{FF2B5EF4-FFF2-40B4-BE49-F238E27FC236}">
                <a16:creationId xmlns:a16="http://schemas.microsoft.com/office/drawing/2014/main" id="{299730FA-10D5-4075-A598-541FB47D5F49}"/>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A1F72A9C-D03E-C50B-2680-D1F8B2E771F4}"/>
              </a:ext>
            </a:extLst>
          </p:cNvPr>
          <p:cNvPicPr>
            <a:picLocks noChangeAspect="1"/>
          </p:cNvPicPr>
          <p:nvPr/>
        </p:nvPicPr>
        <p:blipFill>
          <a:blip r:embed="rId4"/>
          <a:stretch>
            <a:fillRect/>
          </a:stretch>
        </p:blipFill>
        <p:spPr>
          <a:xfrm>
            <a:off x="865094" y="1703294"/>
            <a:ext cx="1860176" cy="1860176"/>
          </a:xfrm>
          <a:prstGeom prst="rect">
            <a:avLst/>
          </a:prstGeom>
        </p:spPr>
      </p:pic>
      <p:pic>
        <p:nvPicPr>
          <p:cNvPr id="15" name="Picture 14">
            <a:extLst>
              <a:ext uri="{FF2B5EF4-FFF2-40B4-BE49-F238E27FC236}">
                <a16:creationId xmlns:a16="http://schemas.microsoft.com/office/drawing/2014/main" id="{40DF469E-1F12-F0D2-32BD-FD942FB1D545}"/>
              </a:ext>
            </a:extLst>
          </p:cNvPr>
          <p:cNvPicPr>
            <a:picLocks noChangeAspect="1"/>
          </p:cNvPicPr>
          <p:nvPr/>
        </p:nvPicPr>
        <p:blipFill>
          <a:blip r:embed="rId5"/>
          <a:stretch>
            <a:fillRect/>
          </a:stretch>
        </p:blipFill>
        <p:spPr>
          <a:xfrm>
            <a:off x="3672554" y="1610300"/>
            <a:ext cx="3233244" cy="1818700"/>
          </a:xfrm>
          <a:prstGeom prst="rect">
            <a:avLst/>
          </a:prstGeom>
        </p:spPr>
      </p:pic>
      <p:pic>
        <p:nvPicPr>
          <p:cNvPr id="17" name="Picture 16">
            <a:extLst>
              <a:ext uri="{FF2B5EF4-FFF2-40B4-BE49-F238E27FC236}">
                <a16:creationId xmlns:a16="http://schemas.microsoft.com/office/drawing/2014/main" id="{7317C848-F31A-59D6-427C-F3C35F3E4184}"/>
              </a:ext>
            </a:extLst>
          </p:cNvPr>
          <p:cNvPicPr>
            <a:picLocks noChangeAspect="1"/>
          </p:cNvPicPr>
          <p:nvPr/>
        </p:nvPicPr>
        <p:blipFill>
          <a:blip r:embed="rId6"/>
          <a:stretch>
            <a:fillRect/>
          </a:stretch>
        </p:blipFill>
        <p:spPr>
          <a:xfrm>
            <a:off x="7754470" y="1383793"/>
            <a:ext cx="4038600" cy="2271713"/>
          </a:xfrm>
          <a:prstGeom prst="rect">
            <a:avLst/>
          </a:prstGeom>
        </p:spPr>
      </p:pic>
      <p:pic>
        <p:nvPicPr>
          <p:cNvPr id="19" name="Picture 18">
            <a:extLst>
              <a:ext uri="{FF2B5EF4-FFF2-40B4-BE49-F238E27FC236}">
                <a16:creationId xmlns:a16="http://schemas.microsoft.com/office/drawing/2014/main" id="{22AC60BF-69FB-E67C-A063-02FB2174319C}"/>
              </a:ext>
            </a:extLst>
          </p:cNvPr>
          <p:cNvPicPr>
            <a:picLocks noChangeAspect="1"/>
          </p:cNvPicPr>
          <p:nvPr/>
        </p:nvPicPr>
        <p:blipFill>
          <a:blip r:embed="rId7"/>
          <a:stretch>
            <a:fillRect/>
          </a:stretch>
        </p:blipFill>
        <p:spPr>
          <a:xfrm>
            <a:off x="2975484" y="3998624"/>
            <a:ext cx="6229862" cy="2062425"/>
          </a:xfrm>
          <a:prstGeom prst="rect">
            <a:avLst/>
          </a:prstGeom>
        </p:spPr>
      </p:pic>
    </p:spTree>
    <p:extLst>
      <p:ext uri="{BB962C8B-B14F-4D97-AF65-F5344CB8AC3E}">
        <p14:creationId xmlns:p14="http://schemas.microsoft.com/office/powerpoint/2010/main" val="945532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FB8FE-39D6-7FB7-F502-A20083B75F81}"/>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B517BCA-7B05-3CED-659E-59AA125F906B}"/>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D4E931D-7D9B-4052-EF39-78D0C8037E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7C26642-3B1B-BF48-4EE3-56924C9C8A7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Core principles</a:t>
            </a:r>
          </a:p>
        </p:txBody>
      </p:sp>
      <p:sp>
        <p:nvSpPr>
          <p:cNvPr id="8" name="TextBox 7">
            <a:extLst>
              <a:ext uri="{FF2B5EF4-FFF2-40B4-BE49-F238E27FC236}">
                <a16:creationId xmlns:a16="http://schemas.microsoft.com/office/drawing/2014/main" id="{642744D0-6A5C-FC28-FDEB-3ECEB48F5211}"/>
              </a:ext>
            </a:extLst>
          </p:cNvPr>
          <p:cNvSpPr txBox="1"/>
          <p:nvPr/>
        </p:nvSpPr>
        <p:spPr>
          <a:xfrm>
            <a:off x="544381" y="1267182"/>
            <a:ext cx="10696048" cy="433452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Integrity: Ensure data remains unchanged/unaltered during transmission or storage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Confidentiality: Protect sensitive information from unauthorised access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Authentication: Establish trust by confirming identity of parties /systems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Non-repudiation: Provide proof of origin and authenticity (equivalently, prevent entities from denying actions</a:t>
            </a:r>
            <a:r>
              <a:rPr lang="en-AU" sz="2800" baseline="30000" dirty="0">
                <a:latin typeface="Calibri" panose="020F0502020204030204" pitchFamily="34" charset="0"/>
                <a:ea typeface="Calibri" panose="020F0502020204030204" pitchFamily="34" charset="0"/>
                <a:cs typeface="Calibri" panose="020F0502020204030204" pitchFamily="34" charset="0"/>
              </a:rPr>
              <a: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 management: Generate, distribute, manage cryptographic keys.</a:t>
            </a: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800" baseline="30000" dirty="0">
                <a:latin typeface="Calibri" panose="020F0502020204030204" pitchFamily="34" charset="0"/>
                <a:ea typeface="Calibri" panose="020F0502020204030204" pitchFamily="34" charset="0"/>
                <a:cs typeface="Calibri" panose="020F0502020204030204" pitchFamily="34" charset="0"/>
              </a:rPr>
              <a:t>Emergent: Post-quantum cryptography (PQC): Resilience against attacks by quantum computers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188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C054C-F12B-1A1E-B587-ACC491901AC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AF39BEA-4B4D-0C77-DCE6-D7F2427A8853}"/>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0195A19-67F4-1A6C-3251-2BEE712E80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AB4EDF6F-B903-D79C-8A6C-D327DD9EB4B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Core principles</a:t>
            </a:r>
          </a:p>
        </p:txBody>
      </p:sp>
      <p:sp>
        <p:nvSpPr>
          <p:cNvPr id="8" name="TextBox 7">
            <a:extLst>
              <a:ext uri="{FF2B5EF4-FFF2-40B4-BE49-F238E27FC236}">
                <a16:creationId xmlns:a16="http://schemas.microsoft.com/office/drawing/2014/main" id="{9DFD5890-D48A-8B81-5FA4-4249C2B7F483}"/>
              </a:ext>
            </a:extLst>
          </p:cNvPr>
          <p:cNvSpPr txBox="1"/>
          <p:nvPr/>
        </p:nvSpPr>
        <p:spPr>
          <a:xfrm>
            <a:off x="544381" y="1267182"/>
            <a:ext cx="10696048" cy="433452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Integrity: Ensure data remains unchanged/unaltered during transmission or storage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Confidentiality: Protect sensitive information from unauthorised access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Authentication: Establish trust by confirming identity of parties /systems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Non-repudiation: Provide proof of origin and authenticity (equivalently, prevent entities from denying actions</a:t>
            </a:r>
            <a:r>
              <a:rPr lang="en-AU" sz="2800" baseline="30000" dirty="0">
                <a:latin typeface="Calibri" panose="020F0502020204030204" pitchFamily="34" charset="0"/>
                <a:ea typeface="Calibri" panose="020F0502020204030204" pitchFamily="34" charset="0"/>
                <a:cs typeface="Calibri" panose="020F0502020204030204" pitchFamily="34" charset="0"/>
              </a:rPr>
              <a: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 management: Generate, distribute, manage cryptographic keys.</a:t>
            </a: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800" baseline="30000" dirty="0">
                <a:latin typeface="Calibri" panose="020F0502020204030204" pitchFamily="34" charset="0"/>
                <a:ea typeface="Calibri" panose="020F0502020204030204" pitchFamily="34" charset="0"/>
                <a:cs typeface="Calibri" panose="020F0502020204030204" pitchFamily="34" charset="0"/>
              </a:rPr>
              <a:t>Emergent: Post-quantum cryptography (PQC): Resilience against attacks by quantum computers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09268A20-4983-160B-F97D-81E171C79156}"/>
              </a:ext>
            </a:extLst>
          </p:cNvPr>
          <p:cNvSpPr/>
          <p:nvPr/>
        </p:nvSpPr>
        <p:spPr>
          <a:xfrm>
            <a:off x="411480" y="2788924"/>
            <a:ext cx="6472646" cy="640076"/>
          </a:xfrm>
          <a:prstGeom prst="ellipse">
            <a:avLst/>
          </a:prstGeom>
          <a:noFill/>
          <a:ln>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276016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6711F-F5EB-9BC7-E184-6B7D25FBFAB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42F8DFA-F2C4-83C3-3863-66349ABDE78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410E721-3E5C-B463-FB00-CB8AFAB691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A71D2B2-F567-5322-563F-88E0F13FBB0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a:t>
            </a:r>
          </a:p>
        </p:txBody>
      </p:sp>
      <p:sp>
        <p:nvSpPr>
          <p:cNvPr id="8" name="TextBox 7">
            <a:extLst>
              <a:ext uri="{FF2B5EF4-FFF2-40B4-BE49-F238E27FC236}">
                <a16:creationId xmlns:a16="http://schemas.microsoft.com/office/drawing/2014/main" id="{A1BD35ED-64B4-69AB-FB23-EFDD346994D9}"/>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86C0635-638A-4717-B9B2-89C7B9C9366B}"/>
              </a:ext>
            </a:extLst>
          </p:cNvPr>
          <p:cNvPicPr>
            <a:picLocks noChangeAspect="1"/>
          </p:cNvPicPr>
          <p:nvPr/>
        </p:nvPicPr>
        <p:blipFill>
          <a:blip r:embed="rId4"/>
          <a:stretch>
            <a:fillRect/>
          </a:stretch>
        </p:blipFill>
        <p:spPr>
          <a:xfrm>
            <a:off x="951571" y="1592006"/>
            <a:ext cx="10191027" cy="4069333"/>
          </a:xfrm>
          <a:prstGeom prst="rect">
            <a:avLst/>
          </a:prstGeom>
        </p:spPr>
      </p:pic>
      <p:sp>
        <p:nvSpPr>
          <p:cNvPr id="9" name="Footer Placeholder 8">
            <a:extLst>
              <a:ext uri="{FF2B5EF4-FFF2-40B4-BE49-F238E27FC236}">
                <a16:creationId xmlns:a16="http://schemas.microsoft.com/office/drawing/2014/main" id="{7FA956E2-C425-39F5-228E-80C3E49E1337}"/>
              </a:ext>
            </a:extLst>
          </p:cNvPr>
          <p:cNvSpPr>
            <a:spLocks noGrp="1"/>
          </p:cNvSpPr>
          <p:nvPr>
            <p:ph type="ftr" sz="quarter" idx="11"/>
          </p:nvPr>
        </p:nvSpPr>
        <p:spPr/>
        <p:txBody>
          <a:bodyPr/>
          <a:lstStyle/>
          <a:p>
            <a:r>
              <a:rPr lang="fr-FR"/>
              <a:t>source: https://www.twilio.com/en-us/blog/what-is-public-key-cryptography</a:t>
            </a:r>
            <a:endParaRPr lang="en-US"/>
          </a:p>
        </p:txBody>
      </p:sp>
    </p:spTree>
    <p:extLst>
      <p:ext uri="{BB962C8B-B14F-4D97-AF65-F5344CB8AC3E}">
        <p14:creationId xmlns:p14="http://schemas.microsoft.com/office/powerpoint/2010/main" val="3131590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8A2E-B3CE-9CF8-A93C-E47EB132CFB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2DDCEC3-C733-72ED-7A32-03C425BCD36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A058B52-519E-4A81-0050-3DEDBA015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FF5F179-743A-978E-C5A6-35F2FE4330E6}"/>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a:t>
            </a:r>
          </a:p>
        </p:txBody>
      </p:sp>
      <p:sp>
        <p:nvSpPr>
          <p:cNvPr id="8" name="TextBox 7">
            <a:extLst>
              <a:ext uri="{FF2B5EF4-FFF2-40B4-BE49-F238E27FC236}">
                <a16:creationId xmlns:a16="http://schemas.microsoft.com/office/drawing/2014/main" id="{8D702C1F-8729-EFB2-B45A-B573B494BAA7}"/>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58FB3E0A-A089-0CAB-C4A6-BCF94353AB5B}"/>
              </a:ext>
            </a:extLst>
          </p:cNvPr>
          <p:cNvPicPr>
            <a:picLocks noChangeAspect="1"/>
          </p:cNvPicPr>
          <p:nvPr/>
        </p:nvPicPr>
        <p:blipFill>
          <a:blip r:embed="rId4"/>
          <a:stretch>
            <a:fillRect/>
          </a:stretch>
        </p:blipFill>
        <p:spPr>
          <a:xfrm>
            <a:off x="704316" y="1487893"/>
            <a:ext cx="10772197" cy="4301397"/>
          </a:xfrm>
          <a:prstGeom prst="rect">
            <a:avLst/>
          </a:prstGeom>
        </p:spPr>
      </p:pic>
      <p:sp>
        <p:nvSpPr>
          <p:cNvPr id="10" name="Footer Placeholder 9">
            <a:extLst>
              <a:ext uri="{FF2B5EF4-FFF2-40B4-BE49-F238E27FC236}">
                <a16:creationId xmlns:a16="http://schemas.microsoft.com/office/drawing/2014/main" id="{38BD8C5B-2FF5-EFFF-B676-CD212A1ADD8A}"/>
              </a:ext>
            </a:extLst>
          </p:cNvPr>
          <p:cNvSpPr>
            <a:spLocks noGrp="1"/>
          </p:cNvSpPr>
          <p:nvPr>
            <p:ph type="ftr" sz="quarter" idx="11"/>
          </p:nvPr>
        </p:nvSpPr>
        <p:spPr/>
        <p:txBody>
          <a:bodyPr/>
          <a:lstStyle/>
          <a:p>
            <a:r>
              <a:rPr lang="fr-FR" dirty="0"/>
              <a:t>source: https://www.twilio.com/en-us/blog/what-is-public-key-cryptography</a:t>
            </a:r>
            <a:endParaRPr lang="en-US" dirty="0"/>
          </a:p>
        </p:txBody>
      </p:sp>
    </p:spTree>
    <p:extLst>
      <p:ext uri="{BB962C8B-B14F-4D97-AF65-F5344CB8AC3E}">
        <p14:creationId xmlns:p14="http://schemas.microsoft.com/office/powerpoint/2010/main" val="642880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8FC39-60F4-28CB-B559-ACBCF4F0AC4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38DD63-B799-DB88-28AA-016AD3AC52D6}"/>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50B8287-1031-2691-48A8-6B39152C91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AFAE92FB-11BF-6012-1296-CF5DFA1694A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a:t>
            </a:r>
          </a:p>
        </p:txBody>
      </p:sp>
      <p:sp>
        <p:nvSpPr>
          <p:cNvPr id="8" name="TextBox 7">
            <a:extLst>
              <a:ext uri="{FF2B5EF4-FFF2-40B4-BE49-F238E27FC236}">
                <a16:creationId xmlns:a16="http://schemas.microsoft.com/office/drawing/2014/main" id="{598EEB1A-9FBA-FB73-476D-BA398631D3CA}"/>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0" name="Footer Placeholder 9">
            <a:extLst>
              <a:ext uri="{FF2B5EF4-FFF2-40B4-BE49-F238E27FC236}">
                <a16:creationId xmlns:a16="http://schemas.microsoft.com/office/drawing/2014/main" id="{42CAFA63-99BD-6A5F-E31F-3E2BEBFA1D99}"/>
              </a:ext>
            </a:extLst>
          </p:cNvPr>
          <p:cNvSpPr>
            <a:spLocks noGrp="1"/>
          </p:cNvSpPr>
          <p:nvPr>
            <p:ph type="ftr" sz="quarter" idx="11"/>
          </p:nvPr>
        </p:nvSpPr>
        <p:spPr/>
        <p:txBody>
          <a:bodyPr/>
          <a:lstStyle/>
          <a:p>
            <a:r>
              <a:rPr lang="fr-FR" dirty="0"/>
              <a:t>source: </a:t>
            </a:r>
            <a:r>
              <a:rPr lang="fr-FR" dirty="0" err="1"/>
              <a:t>modified</a:t>
            </a:r>
            <a:r>
              <a:rPr lang="fr-FR" dirty="0"/>
              <a:t> </a:t>
            </a:r>
            <a:r>
              <a:rPr lang="fr-FR" dirty="0" err="1"/>
              <a:t>from</a:t>
            </a:r>
            <a:r>
              <a:rPr lang="fr-FR" dirty="0"/>
              <a:t> </a:t>
            </a:r>
            <a:r>
              <a:rPr lang="fr-FR" dirty="0" err="1"/>
              <a:t>previous</a:t>
            </a:r>
            <a:r>
              <a:rPr lang="fr-FR" dirty="0"/>
              <a:t> slide</a:t>
            </a:r>
            <a:endParaRPr lang="en-US" dirty="0"/>
          </a:p>
        </p:txBody>
      </p:sp>
      <p:pic>
        <p:nvPicPr>
          <p:cNvPr id="11" name="Picture 10">
            <a:extLst>
              <a:ext uri="{FF2B5EF4-FFF2-40B4-BE49-F238E27FC236}">
                <a16:creationId xmlns:a16="http://schemas.microsoft.com/office/drawing/2014/main" id="{7B3280CB-B436-804A-04E7-DCA16877E6A4}"/>
              </a:ext>
            </a:extLst>
          </p:cNvPr>
          <p:cNvPicPr>
            <a:picLocks noChangeAspect="1"/>
          </p:cNvPicPr>
          <p:nvPr/>
        </p:nvPicPr>
        <p:blipFill>
          <a:blip r:embed="rId4"/>
          <a:stretch>
            <a:fillRect/>
          </a:stretch>
        </p:blipFill>
        <p:spPr>
          <a:xfrm>
            <a:off x="1199511" y="1768715"/>
            <a:ext cx="9781808" cy="4216297"/>
          </a:xfrm>
          <a:prstGeom prst="rect">
            <a:avLst/>
          </a:prstGeom>
        </p:spPr>
      </p:pic>
    </p:spTree>
    <p:extLst>
      <p:ext uri="{BB962C8B-B14F-4D97-AF65-F5344CB8AC3E}">
        <p14:creationId xmlns:p14="http://schemas.microsoft.com/office/powerpoint/2010/main" val="311733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B44BA-AEC6-A7C4-E29E-3133AD53F64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60C18E6-FBEF-30CB-A64F-A1AD88EB4323}"/>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5AF7D24-D9B6-1D51-2453-43BECD0FE202}"/>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D62F6A48-4648-017C-84D0-B59FE7417A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D3A4A12-1E97-B11E-AF85-46B71BE6F079}"/>
              </a:ext>
            </a:extLst>
          </p:cNvPr>
          <p:cNvSpPr txBox="1"/>
          <p:nvPr/>
        </p:nvSpPr>
        <p:spPr>
          <a:xfrm>
            <a:off x="544381" y="723164"/>
            <a:ext cx="10191027" cy="95410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Task 1: Using OpenSSL, learn how to generate RSA key pairs and encrypt/decrypt/sign data</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8B423BC-C0E5-EF01-77EC-8A72AE74833E}"/>
              </a:ext>
            </a:extLst>
          </p:cNvPr>
          <p:cNvSpPr txBox="1"/>
          <p:nvPr/>
        </p:nvSpPr>
        <p:spPr>
          <a:xfrm>
            <a:off x="544381" y="1793614"/>
            <a:ext cx="10696048" cy="157479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Refer </a:t>
            </a:r>
            <a:r>
              <a:rPr lang="en-AU" sz="2400" baseline="30000" dirty="0">
                <a:latin typeface="Calibri" panose="020F0502020204030204" pitchFamily="34" charset="0"/>
                <a:ea typeface="Calibri" panose="020F0502020204030204" pitchFamily="34" charset="0"/>
                <a:cs typeface="Calibri" panose="020F0502020204030204" pitchFamily="34" charset="0"/>
                <a:hlinkClick r:id="rId4"/>
              </a:rPr>
              <a:t>https://github.com/dewcservices</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Approximate time ~15 minutes </a:t>
            </a: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7134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A42AD-F2F9-A992-BA79-0428709CF32E}"/>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281E885-9C04-806E-EFD8-A21987B3F273}"/>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866641E-8D62-CD1F-5636-976CB89BB8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F4241E7-ADF3-EC25-C3FF-77D2357BBBB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Why should I care? I just want to write code…</a:t>
            </a:r>
          </a:p>
        </p:txBody>
      </p:sp>
    </p:spTree>
    <p:extLst>
      <p:ext uri="{BB962C8B-B14F-4D97-AF65-F5344CB8AC3E}">
        <p14:creationId xmlns:p14="http://schemas.microsoft.com/office/powerpoint/2010/main" val="10774295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6C8-BFA5-2F31-50EA-808B40C6EB6A}"/>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0373C04-E446-F631-9D53-DB2E05F13148}"/>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4A4BFE9-8232-400C-A7FF-CE95AD0AC130}"/>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C3C0EEB7-E14E-DA3E-A36F-BB7BD0C64E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AA15EBB-9C3E-27A3-4A29-86E716D172AC}"/>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A716A38-880E-2AC0-F512-180CCF1D62DB}"/>
              </a:ext>
            </a:extLst>
          </p:cNvPr>
          <p:cNvSpPr txBox="1"/>
          <p:nvPr/>
        </p:nvSpPr>
        <p:spPr>
          <a:xfrm>
            <a:off x="544381" y="1793614"/>
            <a:ext cx="10696048" cy="412933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 any of these extensions ring a bell?</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cer</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csr</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.der</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are these?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1179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BF8D6-3067-2420-CE04-E0D9F5BAF5D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6806551-04D7-4841-D95E-C5E329FCDB5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B0BCA66-E053-B250-1ED6-C47D04BAD117}"/>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549114A6-4E0D-0E27-8692-2EB6DB0580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400682C2-CF17-F1B2-AB5C-DB6B89F9396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7FFCE8D6-74F7-CC38-6931-4632D0A06C1B}"/>
              </a:ext>
            </a:extLst>
          </p:cNvPr>
          <p:cNvSpPr txBox="1"/>
          <p:nvPr/>
        </p:nvSpPr>
        <p:spPr>
          <a:xfrm>
            <a:off x="544381" y="1793614"/>
            <a:ext cx="10696048" cy="273921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Consider the problem:</a:t>
            </a:r>
          </a:p>
          <a:p>
            <a:pPr marR="0" lvl="0" defTabSz="914400" rtl="0" eaLnBrk="1" fontAlgn="auto" latinLnBrk="0" hangingPunct="1">
              <a:lnSpc>
                <a:spcPct val="100000"/>
              </a:lnSpc>
              <a:spcBef>
                <a:spcPts val="200"/>
              </a:spcBef>
              <a:spcAft>
                <a:spcPts val="1200"/>
              </a:spcAft>
              <a:buClrTx/>
              <a:buSzTx/>
              <a:tabLst/>
              <a:defRPr/>
            </a:pPr>
            <a:r>
              <a:rPr lang="en-AU" sz="4800" baseline="30000" dirty="0">
                <a:latin typeface="Calibri" panose="020F0502020204030204" pitchFamily="34" charset="0"/>
                <a:ea typeface="Calibri" panose="020F0502020204030204" pitchFamily="34" charset="0"/>
                <a:cs typeface="Calibri" panose="020F0502020204030204" pitchFamily="34" charset="0"/>
              </a:rPr>
              <a:t>How do I know that whoever gave me this public key is the true owner of it?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4360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696CF-3E36-27EB-6695-EF75BF95482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F405CA-57C8-8548-0CE2-FFBDCF4A2E1D}"/>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BED4B6B-2123-0064-0AE9-77D0774E17A8}"/>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9321F01C-FDC1-514B-AF7C-61D50B8FAD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04B187C-54DC-2045-6ABE-78712632600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C511CEA7-BEEA-A9A8-0769-7952A67B4953}"/>
              </a:ext>
            </a:extLst>
          </p:cNvPr>
          <p:cNvSpPr txBox="1"/>
          <p:nvPr/>
        </p:nvSpPr>
        <p:spPr>
          <a:xfrm>
            <a:off x="544381" y="1793614"/>
            <a:ext cx="10696048" cy="4083169"/>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Consider the problem:</a:t>
            </a:r>
          </a:p>
          <a:p>
            <a:pPr marR="0" lvl="0" defTabSz="914400" rtl="0" eaLnBrk="1" fontAlgn="auto" latinLnBrk="0" hangingPunct="1">
              <a:lnSpc>
                <a:spcPct val="100000"/>
              </a:lnSpc>
              <a:spcBef>
                <a:spcPts val="200"/>
              </a:spcBef>
              <a:spcAft>
                <a:spcPts val="1200"/>
              </a:spcAft>
              <a:buClrTx/>
              <a:buSzTx/>
              <a:tabLst/>
              <a:defRPr/>
            </a:pPr>
            <a:r>
              <a:rPr lang="en-AU" sz="4800" baseline="30000" dirty="0">
                <a:latin typeface="Calibri" panose="020F0502020204030204" pitchFamily="34" charset="0"/>
                <a:ea typeface="Calibri" panose="020F0502020204030204" pitchFamily="34" charset="0"/>
                <a:cs typeface="Calibri" panose="020F0502020204030204" pitchFamily="34" charset="0"/>
              </a:rPr>
              <a:t>How do I know that whoever gave me this public key is the true owner of it?</a:t>
            </a:r>
          </a:p>
          <a:p>
            <a:pPr marR="0" lvl="0" defTabSz="914400" rtl="0" eaLnBrk="1" fontAlgn="auto" latinLnBrk="0" hangingPunct="1">
              <a:lnSpc>
                <a:spcPct val="100000"/>
              </a:lnSpc>
              <a:spcBef>
                <a:spcPts val="200"/>
              </a:spcBef>
              <a:spcAft>
                <a:spcPts val="1200"/>
              </a:spcAft>
              <a:buClrTx/>
              <a:buSzTx/>
              <a:tabLst/>
              <a:defRPr/>
            </a:pPr>
            <a:endParaRPr lang="en-AU" sz="4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The solution: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Wrap the public key with some additional ownership information, have an established and trusted authority verify ownership and validity of the public key</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0929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7442A-CA8F-F217-98C6-54426248433D}"/>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17703C9-1D5A-DB9F-37C9-911FDF3D17B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649C7E-2433-9A76-81D4-C42C01FCD2B2}"/>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273B1340-D2C2-F413-54F9-C5B47B19E4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A2EC660-2034-8FE4-B702-2EBC3E16851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D3336641-6484-E974-DA58-D6D5997789C1}"/>
              </a:ext>
            </a:extLst>
          </p:cNvPr>
          <p:cNvSpPr txBox="1"/>
          <p:nvPr/>
        </p:nvSpPr>
        <p:spPr>
          <a:xfrm>
            <a:off x="544381" y="1793614"/>
            <a:ext cx="10696048" cy="498085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Lack of necessary trust infrastructure around public keys means they are very rarely used standalone, in practice.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Instead, we adopt certificates.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 = Public Key + Ownership Information + Sign of a trusted authority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710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E51B3-9A7C-6763-E124-9B6C3B36F50D}"/>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773770E-A1D2-545E-26C4-F2307025A261}"/>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6B57398-5853-4A4E-BBC8-64BEB8B2D6FC}"/>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https://commons.wikimedia.org/wiki/File:PublicKeyCertificateDiagram_It.svg#file</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C1CF5923-93FE-513D-64A4-6E5D5A293B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D39B67D3-FDB8-B377-28B9-0FC50149D662}"/>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89CDA9B-8005-2BD2-105B-BC1BEA07F865}"/>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37D3465-DEEB-AB2F-9405-CFAE0F825BAA}"/>
              </a:ext>
            </a:extLst>
          </p:cNvPr>
          <p:cNvPicPr>
            <a:picLocks noChangeAspect="1"/>
          </p:cNvPicPr>
          <p:nvPr/>
        </p:nvPicPr>
        <p:blipFill>
          <a:blip r:embed="rId5"/>
          <a:stretch>
            <a:fillRect/>
          </a:stretch>
        </p:blipFill>
        <p:spPr>
          <a:xfrm>
            <a:off x="1247929" y="0"/>
            <a:ext cx="9696141" cy="6858000"/>
          </a:xfrm>
          <a:prstGeom prst="rect">
            <a:avLst/>
          </a:prstGeom>
        </p:spPr>
      </p:pic>
    </p:spTree>
    <p:extLst>
      <p:ext uri="{BB962C8B-B14F-4D97-AF65-F5344CB8AC3E}">
        <p14:creationId xmlns:p14="http://schemas.microsoft.com/office/powerpoint/2010/main" val="4227280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05A81-3EE0-44E1-79E3-E6B9624B794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3D2EEE1-346B-B218-AF2B-0C78FDD711F1}"/>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348912C-6F24-2758-84C5-9FC3A81FDCD7}"/>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https://sslinsights.com/what-is-the-certificate-chain-of-trust/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D83E4623-9605-A520-7344-703F9A1C67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E5089C3D-E0F6-C7B2-607B-D58BF7E0F19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1503708-ECBD-5952-0CE8-E2F0F10D0FAE}"/>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3B083B61-30E1-6DF0-05FE-11066519D64B}"/>
              </a:ext>
            </a:extLst>
          </p:cNvPr>
          <p:cNvPicPr>
            <a:picLocks noChangeAspect="1"/>
          </p:cNvPicPr>
          <p:nvPr/>
        </p:nvPicPr>
        <p:blipFill>
          <a:blip r:embed="rId5"/>
          <a:stretch>
            <a:fillRect/>
          </a:stretch>
        </p:blipFill>
        <p:spPr>
          <a:xfrm>
            <a:off x="-302970" y="1174193"/>
            <a:ext cx="11428571" cy="5714286"/>
          </a:xfrm>
          <a:prstGeom prst="rect">
            <a:avLst/>
          </a:prstGeom>
        </p:spPr>
      </p:pic>
    </p:spTree>
    <p:extLst>
      <p:ext uri="{BB962C8B-B14F-4D97-AF65-F5344CB8AC3E}">
        <p14:creationId xmlns:p14="http://schemas.microsoft.com/office/powerpoint/2010/main" val="1914094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657C4-32BA-CE9C-254D-36C4959D92D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69105FF-8571-AD9E-98B5-6679C65F31A5}"/>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46C17DA-FAF1-57D9-3573-70FA31D04403}"/>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https://www.keyfactor.com/blog/certificate-chain-of-trust/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541ED295-2A5B-FEE4-15B4-D2FFA7F77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1DF1954-2F37-4215-B086-E046458631D8}"/>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279D0E90-CA23-433A-C765-37DDAF37EB27}"/>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C5992E8-7F51-B745-EA6E-C61D9F69F870}"/>
              </a:ext>
            </a:extLst>
          </p:cNvPr>
          <p:cNvPicPr>
            <a:picLocks noChangeAspect="1"/>
          </p:cNvPicPr>
          <p:nvPr/>
        </p:nvPicPr>
        <p:blipFill>
          <a:blip r:embed="rId5"/>
          <a:stretch>
            <a:fillRect/>
          </a:stretch>
        </p:blipFill>
        <p:spPr>
          <a:xfrm>
            <a:off x="3662362" y="1614487"/>
            <a:ext cx="4867275" cy="3629025"/>
          </a:xfrm>
          <a:prstGeom prst="rect">
            <a:avLst/>
          </a:prstGeom>
        </p:spPr>
      </p:pic>
      <p:sp>
        <p:nvSpPr>
          <p:cNvPr id="10" name="Lightning Bolt 9">
            <a:extLst>
              <a:ext uri="{FF2B5EF4-FFF2-40B4-BE49-F238E27FC236}">
                <a16:creationId xmlns:a16="http://schemas.microsoft.com/office/drawing/2014/main" id="{85293B2F-CC23-CB7A-C7E5-3A5DD46A16FD}"/>
              </a:ext>
            </a:extLst>
          </p:cNvPr>
          <p:cNvSpPr/>
          <p:nvPr/>
        </p:nvSpPr>
        <p:spPr>
          <a:xfrm>
            <a:off x="3818964" y="246405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Lightning Bolt 10">
            <a:extLst>
              <a:ext uri="{FF2B5EF4-FFF2-40B4-BE49-F238E27FC236}">
                <a16:creationId xmlns:a16="http://schemas.microsoft.com/office/drawing/2014/main" id="{F239F067-1AD5-3C61-F38D-6AD44AFE62FC}"/>
              </a:ext>
            </a:extLst>
          </p:cNvPr>
          <p:cNvSpPr/>
          <p:nvPr/>
        </p:nvSpPr>
        <p:spPr>
          <a:xfrm>
            <a:off x="3967163" y="426788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5851C960-5B56-89FA-5048-0037468F75C2}"/>
              </a:ext>
            </a:extLst>
          </p:cNvPr>
          <p:cNvSpPr txBox="1"/>
          <p:nvPr/>
        </p:nvSpPr>
        <p:spPr>
          <a:xfrm>
            <a:off x="696781" y="19460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3" name="Lightning Bolt 12">
            <a:extLst>
              <a:ext uri="{FF2B5EF4-FFF2-40B4-BE49-F238E27FC236}">
                <a16:creationId xmlns:a16="http://schemas.microsoft.com/office/drawing/2014/main" id="{924C7012-4CCE-924F-4989-141D08AAA873}"/>
              </a:ext>
            </a:extLst>
          </p:cNvPr>
          <p:cNvSpPr/>
          <p:nvPr/>
        </p:nvSpPr>
        <p:spPr>
          <a:xfrm>
            <a:off x="4514009"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43510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1051-4CD4-A4E9-4096-F64E73E683B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5B2C7D4-3736-5AA8-073E-8A65F8E933D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513587-7EE2-7259-3712-53894A042E4A}"/>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https://www.keyfactor.com/blog/certificate-chain-of-trust/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A51F55C0-1802-D187-1DBB-F07E8B8025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4B29DA3-1766-73C1-E7E9-691954F9743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11C4463-E4D4-4E5F-E05E-A523D63F4BB1}"/>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C1D5C24-0A86-636B-A66D-FBA7050E0DF6}"/>
              </a:ext>
            </a:extLst>
          </p:cNvPr>
          <p:cNvPicPr>
            <a:picLocks noChangeAspect="1"/>
          </p:cNvPicPr>
          <p:nvPr/>
        </p:nvPicPr>
        <p:blipFill>
          <a:blip r:embed="rId5"/>
          <a:stretch>
            <a:fillRect/>
          </a:stretch>
        </p:blipFill>
        <p:spPr>
          <a:xfrm>
            <a:off x="3662362" y="1614487"/>
            <a:ext cx="4867275" cy="3629025"/>
          </a:xfrm>
          <a:prstGeom prst="rect">
            <a:avLst/>
          </a:prstGeom>
        </p:spPr>
      </p:pic>
      <p:sp>
        <p:nvSpPr>
          <p:cNvPr id="10" name="Lightning Bolt 9">
            <a:extLst>
              <a:ext uri="{FF2B5EF4-FFF2-40B4-BE49-F238E27FC236}">
                <a16:creationId xmlns:a16="http://schemas.microsoft.com/office/drawing/2014/main" id="{BF226723-4F32-AF54-E939-EE993490381A}"/>
              </a:ext>
            </a:extLst>
          </p:cNvPr>
          <p:cNvSpPr/>
          <p:nvPr/>
        </p:nvSpPr>
        <p:spPr>
          <a:xfrm>
            <a:off x="3818964" y="246405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Lightning Bolt 10">
            <a:extLst>
              <a:ext uri="{FF2B5EF4-FFF2-40B4-BE49-F238E27FC236}">
                <a16:creationId xmlns:a16="http://schemas.microsoft.com/office/drawing/2014/main" id="{2FA0CE27-02B0-7975-5508-B09163DAE34C}"/>
              </a:ext>
            </a:extLst>
          </p:cNvPr>
          <p:cNvSpPr/>
          <p:nvPr/>
        </p:nvSpPr>
        <p:spPr>
          <a:xfrm>
            <a:off x="3967163" y="426788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Lightning Bolt 12">
            <a:extLst>
              <a:ext uri="{FF2B5EF4-FFF2-40B4-BE49-F238E27FC236}">
                <a16:creationId xmlns:a16="http://schemas.microsoft.com/office/drawing/2014/main" id="{218C14BC-A58E-A5FB-3507-FC0F24469DD9}"/>
              </a:ext>
            </a:extLst>
          </p:cNvPr>
          <p:cNvSpPr/>
          <p:nvPr/>
        </p:nvSpPr>
        <p:spPr>
          <a:xfrm>
            <a:off x="4514009"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Lightning Bolt 2">
            <a:extLst>
              <a:ext uri="{FF2B5EF4-FFF2-40B4-BE49-F238E27FC236}">
                <a16:creationId xmlns:a16="http://schemas.microsoft.com/office/drawing/2014/main" id="{9F77CD75-25DF-6C06-B9C7-915EC779894B}"/>
              </a:ext>
            </a:extLst>
          </p:cNvPr>
          <p:cNvSpPr/>
          <p:nvPr/>
        </p:nvSpPr>
        <p:spPr>
          <a:xfrm>
            <a:off x="5412580"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Lightning Bolt 8">
            <a:extLst>
              <a:ext uri="{FF2B5EF4-FFF2-40B4-BE49-F238E27FC236}">
                <a16:creationId xmlns:a16="http://schemas.microsoft.com/office/drawing/2014/main" id="{956319EE-ED1F-8433-8433-BE37318E2614}"/>
              </a:ext>
            </a:extLst>
          </p:cNvPr>
          <p:cNvSpPr/>
          <p:nvPr/>
        </p:nvSpPr>
        <p:spPr>
          <a:xfrm>
            <a:off x="6116030" y="4194891"/>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Lightning Bolt 13">
            <a:extLst>
              <a:ext uri="{FF2B5EF4-FFF2-40B4-BE49-F238E27FC236}">
                <a16:creationId xmlns:a16="http://schemas.microsoft.com/office/drawing/2014/main" id="{479F2D23-B4A8-8C4D-6E4B-E1374068BD56}"/>
              </a:ext>
            </a:extLst>
          </p:cNvPr>
          <p:cNvSpPr/>
          <p:nvPr/>
        </p:nvSpPr>
        <p:spPr>
          <a:xfrm>
            <a:off x="6928541" y="417745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Lightning Bolt 14">
            <a:extLst>
              <a:ext uri="{FF2B5EF4-FFF2-40B4-BE49-F238E27FC236}">
                <a16:creationId xmlns:a16="http://schemas.microsoft.com/office/drawing/2014/main" id="{4B1B51A4-C3C0-643E-D363-3F0AEC34468C}"/>
              </a:ext>
            </a:extLst>
          </p:cNvPr>
          <p:cNvSpPr/>
          <p:nvPr/>
        </p:nvSpPr>
        <p:spPr>
          <a:xfrm>
            <a:off x="7528993" y="4196850"/>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Lightning Bolt 15">
            <a:extLst>
              <a:ext uri="{FF2B5EF4-FFF2-40B4-BE49-F238E27FC236}">
                <a16:creationId xmlns:a16="http://schemas.microsoft.com/office/drawing/2014/main" id="{FE63C864-EF16-0FBA-E696-5261C1282955}"/>
              </a:ext>
            </a:extLst>
          </p:cNvPr>
          <p:cNvSpPr/>
          <p:nvPr/>
        </p:nvSpPr>
        <p:spPr>
          <a:xfrm>
            <a:off x="5217459" y="123536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Lightning Bolt 16">
            <a:extLst>
              <a:ext uri="{FF2B5EF4-FFF2-40B4-BE49-F238E27FC236}">
                <a16:creationId xmlns:a16="http://schemas.microsoft.com/office/drawing/2014/main" id="{D1BCC732-234D-E5EE-ED28-C9C32D0F13C8}"/>
              </a:ext>
            </a:extLst>
          </p:cNvPr>
          <p:cNvSpPr/>
          <p:nvPr/>
        </p:nvSpPr>
        <p:spPr>
          <a:xfrm>
            <a:off x="6819480" y="2330133"/>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Lightning Bolt 17">
            <a:extLst>
              <a:ext uri="{FF2B5EF4-FFF2-40B4-BE49-F238E27FC236}">
                <a16:creationId xmlns:a16="http://schemas.microsoft.com/office/drawing/2014/main" id="{71F6D665-9593-60AC-70C1-EBD1AE2E481F}"/>
              </a:ext>
            </a:extLst>
          </p:cNvPr>
          <p:cNvSpPr/>
          <p:nvPr/>
        </p:nvSpPr>
        <p:spPr>
          <a:xfrm>
            <a:off x="5292329" y="2388783"/>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59814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CD8AB-3FF2-D7B2-A32E-07D7953017D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61B8AC8-2601-8227-29B2-B3BDC30F844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E8DC31F-62FE-60AC-03AF-7D7075313E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9B598613-F5AC-4D4F-AC3A-34D6BFB7825B}"/>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X.509</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181307D-0F46-1D8F-D92A-50E53D9D766F}"/>
              </a:ext>
            </a:extLst>
          </p:cNvPr>
          <p:cNvSpPr txBox="1"/>
          <p:nvPr/>
        </p:nvSpPr>
        <p:spPr>
          <a:xfrm>
            <a:off x="544381" y="1793614"/>
            <a:ext cx="10696048" cy="792524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X.509: The de-facto standard defining the format of public key certificates.</a:t>
            </a:r>
          </a:p>
          <a:p>
            <a:r>
              <a:rPr lang="en-AU" sz="1600" dirty="0"/>
              <a:t>Certificate </a:t>
            </a:r>
          </a:p>
          <a:p>
            <a:pPr marL="742950" lvl="1" indent="-285750">
              <a:buFont typeface="Arial" panose="020B0604020202020204" pitchFamily="34" charset="0"/>
              <a:buChar char="•"/>
            </a:pPr>
            <a:r>
              <a:rPr lang="en-AU" sz="1600" dirty="0"/>
              <a:t>Version Number</a:t>
            </a:r>
          </a:p>
          <a:p>
            <a:pPr marL="742950" lvl="1" indent="-285750">
              <a:buFont typeface="Arial" panose="020B0604020202020204" pitchFamily="34" charset="0"/>
              <a:buChar char="•"/>
            </a:pPr>
            <a:r>
              <a:rPr lang="en-AU" sz="1600" dirty="0"/>
              <a:t>Serial Number</a:t>
            </a:r>
          </a:p>
          <a:p>
            <a:pPr marL="742950" lvl="1" indent="-285750">
              <a:buFont typeface="Arial" panose="020B0604020202020204" pitchFamily="34" charset="0"/>
              <a:buChar char="•"/>
            </a:pPr>
            <a:r>
              <a:rPr lang="en-AU" sz="1600" dirty="0"/>
              <a:t>Signature Algorithm ID</a:t>
            </a:r>
          </a:p>
          <a:p>
            <a:pPr marL="742950" lvl="1" indent="-285750">
              <a:buFont typeface="Arial" panose="020B0604020202020204" pitchFamily="34" charset="0"/>
              <a:buChar char="•"/>
            </a:pPr>
            <a:r>
              <a:rPr lang="en-AU" sz="1600" dirty="0"/>
              <a:t>Issuer Name</a:t>
            </a:r>
          </a:p>
          <a:p>
            <a:pPr marL="742950" lvl="1" indent="-285750">
              <a:buFont typeface="Arial" panose="020B0604020202020204" pitchFamily="34" charset="0"/>
              <a:buChar char="•"/>
            </a:pPr>
            <a:r>
              <a:rPr lang="en-AU" sz="1600" dirty="0"/>
              <a:t>Validity period </a:t>
            </a:r>
          </a:p>
          <a:p>
            <a:pPr marL="1143000" lvl="2" indent="-228600">
              <a:buFont typeface="Arial" panose="020B0604020202020204" pitchFamily="34" charset="0"/>
              <a:buChar char="•"/>
            </a:pPr>
            <a:r>
              <a:rPr lang="en-AU" sz="1600" dirty="0"/>
              <a:t>Not Before</a:t>
            </a:r>
          </a:p>
          <a:p>
            <a:pPr marL="1143000" lvl="2" indent="-228600">
              <a:buFont typeface="Arial" panose="020B0604020202020204" pitchFamily="34" charset="0"/>
              <a:buChar char="•"/>
            </a:pPr>
            <a:r>
              <a:rPr lang="en-AU" sz="1600" dirty="0"/>
              <a:t>Not After</a:t>
            </a:r>
          </a:p>
          <a:p>
            <a:pPr marL="742950" lvl="1" indent="-285750">
              <a:buFont typeface="Arial" panose="020B0604020202020204" pitchFamily="34" charset="0"/>
              <a:buChar char="•"/>
            </a:pPr>
            <a:r>
              <a:rPr lang="en-AU" sz="1600" dirty="0"/>
              <a:t>Subject name</a:t>
            </a:r>
          </a:p>
          <a:p>
            <a:pPr marL="742950" lvl="1" indent="-285750">
              <a:buFont typeface="Arial" panose="020B0604020202020204" pitchFamily="34" charset="0"/>
              <a:buChar char="•"/>
            </a:pPr>
            <a:r>
              <a:rPr lang="en-AU" sz="1600" dirty="0"/>
              <a:t>Subject Public Key Info </a:t>
            </a:r>
          </a:p>
          <a:p>
            <a:pPr marL="1143000" lvl="2" indent="-228600">
              <a:buFont typeface="Arial" panose="020B0604020202020204" pitchFamily="34" charset="0"/>
              <a:buChar char="•"/>
            </a:pPr>
            <a:r>
              <a:rPr lang="en-AU" sz="1600" dirty="0"/>
              <a:t>Public Key Algorithm</a:t>
            </a:r>
          </a:p>
          <a:p>
            <a:pPr marL="1143000" lvl="2" indent="-228600">
              <a:buFont typeface="Arial" panose="020B0604020202020204" pitchFamily="34" charset="0"/>
              <a:buChar char="•"/>
            </a:pPr>
            <a:r>
              <a:rPr lang="en-AU" sz="1600" dirty="0"/>
              <a:t>Subject Public Key</a:t>
            </a:r>
          </a:p>
          <a:p>
            <a:pPr marL="742950" lvl="1" indent="-285750">
              <a:buFont typeface="Arial" panose="020B0604020202020204" pitchFamily="34" charset="0"/>
              <a:buChar char="•"/>
            </a:pPr>
            <a:r>
              <a:rPr lang="en-AU" sz="1600" dirty="0"/>
              <a:t>Issuer Unique Identifier (optional)</a:t>
            </a:r>
          </a:p>
          <a:p>
            <a:pPr marL="742950" lvl="1" indent="-285750">
              <a:buFont typeface="Arial" panose="020B0604020202020204" pitchFamily="34" charset="0"/>
              <a:buChar char="•"/>
            </a:pPr>
            <a:r>
              <a:rPr lang="en-AU" sz="1600" dirty="0"/>
              <a:t>Subject Unique Identifier (optional)</a:t>
            </a:r>
          </a:p>
          <a:p>
            <a:pPr marL="742950" lvl="1" indent="-285750">
              <a:buFont typeface="Arial" panose="020B0604020202020204" pitchFamily="34" charset="0"/>
              <a:buChar char="•"/>
            </a:pPr>
            <a:r>
              <a:rPr lang="en-AU" sz="1600" dirty="0"/>
              <a:t>Extensions (optional) </a:t>
            </a:r>
          </a:p>
          <a:p>
            <a:pPr marL="1143000" lvl="2" indent="-228600">
              <a:buFont typeface="Arial" panose="020B0604020202020204" pitchFamily="34" charset="0"/>
              <a:buChar char="•"/>
            </a:pPr>
            <a:r>
              <a:rPr lang="en-AU" sz="1600" dirty="0"/>
              <a:t>...</a:t>
            </a:r>
          </a:p>
          <a:p>
            <a:pPr>
              <a:buFont typeface="Arial" panose="020B0604020202020204" pitchFamily="34" charset="0"/>
              <a:buChar char="•"/>
            </a:pPr>
            <a:r>
              <a:rPr lang="en-AU" sz="1600" dirty="0"/>
              <a:t>Certificate Signature Algorithm</a:t>
            </a:r>
          </a:p>
          <a:p>
            <a:pPr>
              <a:buFont typeface="Arial" panose="020B0604020202020204" pitchFamily="34" charset="0"/>
              <a:buChar char="•"/>
            </a:pPr>
            <a:r>
              <a:rPr lang="en-AU" sz="1600" dirty="0"/>
              <a:t>Certificate Signature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428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CA5C-5584-FA9C-C320-8379BB26146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976D7F7-601E-1F9F-90E3-8BC5EF8AEFD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1CAF1BC-1BA4-EC87-A698-D29939B43D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A628EB8-0AF8-DCBE-27B5-098C9038032A}"/>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X.509</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8A86C41-A267-E51C-B49D-9EA59B312513}"/>
              </a:ext>
            </a:extLst>
          </p:cNvPr>
          <p:cNvSpPr txBox="1"/>
          <p:nvPr/>
        </p:nvSpPr>
        <p:spPr>
          <a:xfrm>
            <a:off x="544381" y="1793614"/>
            <a:ext cx="10696048" cy="792524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X.509: The de-facto standard defining the format of public key certificates.</a:t>
            </a:r>
          </a:p>
          <a:p>
            <a:r>
              <a:rPr lang="en-AU" sz="1600" dirty="0"/>
              <a:t>Certificate </a:t>
            </a:r>
          </a:p>
          <a:p>
            <a:pPr marL="742950" lvl="1" indent="-285750">
              <a:buFont typeface="Arial" panose="020B0604020202020204" pitchFamily="34" charset="0"/>
              <a:buChar char="•"/>
            </a:pPr>
            <a:r>
              <a:rPr lang="en-AU" sz="1600" dirty="0"/>
              <a:t>Version Number</a:t>
            </a:r>
          </a:p>
          <a:p>
            <a:pPr marL="742950" lvl="1" indent="-285750">
              <a:buFont typeface="Arial" panose="020B0604020202020204" pitchFamily="34" charset="0"/>
              <a:buChar char="•"/>
            </a:pPr>
            <a:r>
              <a:rPr lang="en-AU" sz="1600" dirty="0"/>
              <a:t>Serial Number</a:t>
            </a:r>
          </a:p>
          <a:p>
            <a:pPr marL="742950" lvl="1" indent="-285750">
              <a:buFont typeface="Arial" panose="020B0604020202020204" pitchFamily="34" charset="0"/>
              <a:buChar char="•"/>
            </a:pPr>
            <a:r>
              <a:rPr lang="en-AU" sz="1600" dirty="0"/>
              <a:t>Signature Algorithm ID</a:t>
            </a:r>
          </a:p>
          <a:p>
            <a:pPr marL="742950" lvl="1" indent="-285750">
              <a:buFont typeface="Arial" panose="020B0604020202020204" pitchFamily="34" charset="0"/>
              <a:buChar char="•"/>
            </a:pPr>
            <a:r>
              <a:rPr lang="en-AU" sz="1600" dirty="0"/>
              <a:t>Issuer Name</a:t>
            </a:r>
          </a:p>
          <a:p>
            <a:pPr marL="742950" lvl="1" indent="-285750">
              <a:buFont typeface="Arial" panose="020B0604020202020204" pitchFamily="34" charset="0"/>
              <a:buChar char="•"/>
            </a:pPr>
            <a:r>
              <a:rPr lang="en-AU" sz="1600" dirty="0"/>
              <a:t>Validity period </a:t>
            </a:r>
          </a:p>
          <a:p>
            <a:pPr marL="1143000" lvl="2" indent="-228600">
              <a:buFont typeface="Arial" panose="020B0604020202020204" pitchFamily="34" charset="0"/>
              <a:buChar char="•"/>
            </a:pPr>
            <a:r>
              <a:rPr lang="en-AU" sz="1600" dirty="0"/>
              <a:t>Not Before</a:t>
            </a:r>
          </a:p>
          <a:p>
            <a:pPr marL="1143000" lvl="2" indent="-228600">
              <a:buFont typeface="Arial" panose="020B0604020202020204" pitchFamily="34" charset="0"/>
              <a:buChar char="•"/>
            </a:pPr>
            <a:r>
              <a:rPr lang="en-AU" sz="1600" dirty="0"/>
              <a:t>Not After</a:t>
            </a:r>
          </a:p>
          <a:p>
            <a:pPr marL="742950" lvl="1" indent="-285750">
              <a:buFont typeface="Arial" panose="020B0604020202020204" pitchFamily="34" charset="0"/>
              <a:buChar char="•"/>
            </a:pPr>
            <a:r>
              <a:rPr lang="en-AU" sz="1600" dirty="0"/>
              <a:t>Subject name</a:t>
            </a:r>
          </a:p>
          <a:p>
            <a:pPr marL="742950" lvl="1" indent="-285750">
              <a:buFont typeface="Arial" panose="020B0604020202020204" pitchFamily="34" charset="0"/>
              <a:buChar char="•"/>
            </a:pPr>
            <a:r>
              <a:rPr lang="en-AU" sz="1600" dirty="0"/>
              <a:t>Subject Public Key Info </a:t>
            </a:r>
          </a:p>
          <a:p>
            <a:pPr marL="1143000" lvl="2" indent="-228600">
              <a:buFont typeface="Arial" panose="020B0604020202020204" pitchFamily="34" charset="0"/>
              <a:buChar char="•"/>
            </a:pPr>
            <a:r>
              <a:rPr lang="en-AU" sz="1600" dirty="0"/>
              <a:t>Public Key Algorithm</a:t>
            </a:r>
          </a:p>
          <a:p>
            <a:pPr marL="1143000" lvl="2" indent="-228600">
              <a:buFont typeface="Arial" panose="020B0604020202020204" pitchFamily="34" charset="0"/>
              <a:buChar char="•"/>
            </a:pPr>
            <a:r>
              <a:rPr lang="en-AU" sz="1600" dirty="0"/>
              <a:t>Subject Public Key</a:t>
            </a:r>
          </a:p>
          <a:p>
            <a:pPr marL="742950" lvl="1" indent="-285750">
              <a:buFont typeface="Arial" panose="020B0604020202020204" pitchFamily="34" charset="0"/>
              <a:buChar char="•"/>
            </a:pPr>
            <a:r>
              <a:rPr lang="en-AU" sz="1600" dirty="0"/>
              <a:t>Issuer Unique Identifier (optional)</a:t>
            </a:r>
          </a:p>
          <a:p>
            <a:pPr marL="742950" lvl="1" indent="-285750">
              <a:buFont typeface="Arial" panose="020B0604020202020204" pitchFamily="34" charset="0"/>
              <a:buChar char="•"/>
            </a:pPr>
            <a:r>
              <a:rPr lang="en-AU" sz="1600" dirty="0"/>
              <a:t>Subject Unique Identifier (optional)</a:t>
            </a:r>
          </a:p>
          <a:p>
            <a:pPr marL="742950" lvl="1" indent="-285750">
              <a:buFont typeface="Arial" panose="020B0604020202020204" pitchFamily="34" charset="0"/>
              <a:buChar char="•"/>
            </a:pPr>
            <a:r>
              <a:rPr lang="en-AU" sz="1600" dirty="0"/>
              <a:t>Extensions (optional) </a:t>
            </a:r>
          </a:p>
          <a:p>
            <a:pPr marL="1143000" lvl="2" indent="-228600">
              <a:buFont typeface="Arial" panose="020B0604020202020204" pitchFamily="34" charset="0"/>
              <a:buChar char="•"/>
            </a:pPr>
            <a:r>
              <a:rPr lang="en-AU" sz="1600" dirty="0"/>
              <a:t>...</a:t>
            </a:r>
          </a:p>
          <a:p>
            <a:pPr>
              <a:buFont typeface="Arial" panose="020B0604020202020204" pitchFamily="34" charset="0"/>
              <a:buChar char="•"/>
            </a:pPr>
            <a:r>
              <a:rPr lang="en-AU" sz="1600" dirty="0"/>
              <a:t>Certificate Signature Algorithm</a:t>
            </a:r>
          </a:p>
          <a:p>
            <a:pPr>
              <a:buFont typeface="Arial" panose="020B0604020202020204" pitchFamily="34" charset="0"/>
              <a:buChar char="•"/>
            </a:pPr>
            <a:r>
              <a:rPr lang="en-AU" sz="1600" dirty="0"/>
              <a:t>Certificate Signature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53CF80EE-E0D8-C6FF-69EF-E9EDDDF4AF14}"/>
              </a:ext>
            </a:extLst>
          </p:cNvPr>
          <p:cNvSpPr/>
          <p:nvPr/>
        </p:nvSpPr>
        <p:spPr>
          <a:xfrm rot="20003577">
            <a:off x="-413699" y="2967335"/>
            <a:ext cx="13019398"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hlinkClick r:id="rId4"/>
              </a:rPr>
              <a:t>https://en.wikipedia.org/wiki/Main_Page</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p>
        </p:txBody>
      </p:sp>
    </p:spTree>
    <p:extLst>
      <p:ext uri="{BB962C8B-B14F-4D97-AF65-F5344CB8AC3E}">
        <p14:creationId xmlns:p14="http://schemas.microsoft.com/office/powerpoint/2010/main" val="103533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BF35EC-4EA4-A48A-AF5C-F57B9254035F}"/>
              </a:ext>
            </a:extLst>
          </p:cNvPr>
          <p:cNvPicPr>
            <a:picLocks noChangeAspect="1"/>
          </p:cNvPicPr>
          <p:nvPr/>
        </p:nvPicPr>
        <p:blipFill>
          <a:blip r:embed="rId2"/>
          <a:stretch>
            <a:fillRect/>
          </a:stretch>
        </p:blipFill>
        <p:spPr>
          <a:xfrm>
            <a:off x="8675" y="185285"/>
            <a:ext cx="12174649" cy="6487430"/>
          </a:xfrm>
          <a:prstGeom prst="rect">
            <a:avLst/>
          </a:prstGeom>
        </p:spPr>
      </p:pic>
    </p:spTree>
    <p:extLst>
      <p:ext uri="{BB962C8B-B14F-4D97-AF65-F5344CB8AC3E}">
        <p14:creationId xmlns:p14="http://schemas.microsoft.com/office/powerpoint/2010/main" val="3081374557"/>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A725-AD1E-0C6E-A1D2-29F3B56BC83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BFAA577-D924-71DE-1661-18E2C24B5E9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37600AD-B960-EBF6-937A-F26D7BC8F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C2F3B52-0BBB-1305-6DED-4836219687D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PEM</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87894A9D-3C5F-4DCD-F54A-14BD80C2D884}"/>
              </a:ext>
            </a:extLst>
          </p:cNvPr>
          <p:cNvSpPr txBox="1"/>
          <p:nvPr/>
        </p:nvSpPr>
        <p:spPr>
          <a:xfrm>
            <a:off x="544381" y="1793614"/>
            <a:ext cx="10696048" cy="838691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r>
              <a:rPr lang="en-AU" sz="2400" baseline="30000" dirty="0">
                <a:latin typeface="Calibri" panose="020F0502020204030204" pitchFamily="34" charset="0"/>
                <a:ea typeface="Calibri" panose="020F0502020204030204" pitchFamily="34" charset="0"/>
                <a:cs typeface="Calibri" panose="020F0502020204030204" pitchFamily="34" charset="0"/>
              </a:rPr>
              <a:t>: Privacy Enhanced Mail – although not just applicable to mail any more.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file format, that is: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Text based</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Base64 encoded</a:t>
            </a:r>
          </a:p>
          <a:p>
            <a:pPr lvl="1">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a:spcBef>
                <a:spcPts val="200"/>
              </a:spcBef>
              <a:spcAft>
                <a:spcPts val="1200"/>
              </a:spcAf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can it contain? Multiple of the following:</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Private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Public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CSRs…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CRLs…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p>
          <a:p>
            <a:pPr>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6647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9D52A-FA5C-B5A9-E467-8F800FB2B9F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51164F5-D8CA-3333-B657-983A15C55FFB}"/>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9F846E9-E86B-FEDF-D086-B2E9254C8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F73ADD8-70A0-89E3-6607-C86EA20381F2}"/>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PEM</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3953436B-3B38-565B-A875-F9DACBE33237}"/>
              </a:ext>
            </a:extLst>
          </p:cNvPr>
          <p:cNvSpPr txBox="1"/>
          <p:nvPr/>
        </p:nvSpPr>
        <p:spPr>
          <a:xfrm>
            <a:off x="544381" y="1793614"/>
            <a:ext cx="10696048" cy="6468437"/>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-----BEGIN RSA PRIVATE KEY-----izfrNTmQLnfsLzi2Wb9xPz2Qj9fQYGgeug3N2MkDuVHwpPcgkhHkJgCQuuvT+qZIMbS2U6wTS24SZk5RunJIUkitRKeWWMS28SLGfkDs1bBYlSPa5smAd3/q1OePi4aedU6YgWuDxzBAKEKVSUu6pA2HOdyQ9N4F1dI+F8w9J990zE93EgyNqZFBBa2L70h4M7DrB0gJBWMdUMoxGnun5glLiCMo2JrHZ9RkMiallS1sHMhELx2UAlP8I1+0Mav8iMlHGyUW8EJy0paVf09MPpceEcVwDBeX0+G4UQlO551GTFtOSRjcD8U+GkCzka9W/SFQrSGe3Gh3SDaOw/4JEMAjWPDLiCglwh0rLIO4VwU6AxzTCuCw3d1ZxQsU6VFQPqHA8haOUATZIrp3886PBThVqALBk9p1Nqn51bXLh13Zy9DZIVx4Z5Ioz/EGuzgRd68VW5wybLjYE2r6Q9nHpitSZ4ZderwjIZRes67HdxYFw8unm4Wo6kuGnb5jSSagvwBxKzAf3Omn+J6IthTJKuDd13rKZGMcRpQQ6VstwihYt1TahQ/qfJUWPjPcU5ML9LkgVwA8Ndi1wp1/sEPe+UlL16L6vO9jUHcueWN7+zSUOE/cDSJyMd9x/ZL8QASAETd5dujVIqlINL2vJKr1o4T+i0RsnpfFiqFmBKlFqww/</a:t>
            </a:r>
            <a:r>
              <a:rPr lang="en-AU" baseline="30000" dirty="0" err="1">
                <a:latin typeface="Consolas" panose="020B0609020204030204" pitchFamily="49" charset="0"/>
                <a:ea typeface="Calibri" panose="020F0502020204030204" pitchFamily="34" charset="0"/>
                <a:cs typeface="Calibri" panose="020F0502020204030204" pitchFamily="34" charset="0"/>
              </a:rPr>
              <a:t>SKzJeChdyEtpa</a:t>
            </a:r>
            <a:r>
              <a:rPr lang="en-AU" baseline="30000" dirty="0">
                <a:latin typeface="Consolas" panose="020B0609020204030204" pitchFamily="49" charset="0"/>
                <a:ea typeface="Calibri" panose="020F0502020204030204" pitchFamily="34" charset="0"/>
                <a:cs typeface="Calibri" panose="020F0502020204030204" pitchFamily="34" charset="0"/>
              </a:rPr>
              <a:t>/dJMrt28S86b6zEmkser+SDYgGketS2DZ4hB+vh2ujSXmS8Gkwrn+BfHMzkbtio8lWbGw0leM1tfdFZ6wMTLkxRhBkBK4JiMiUMvpERyPib6a2L6iXTfH+3RUDS6A==</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-----END RSA PRIVATE KEY-----</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-----BEGIN CERTIFICATE-----MIICMzCCAZygAwIBAgIJALiPnVsvq8dsMA0GCSqGSIb3DQEBBQUAMFMxCzAJBgNVBAYTAlVTMQwwCgYDVQQIEwNmb28xDDAKBgNVBAcTA2ZvbzEMMAoGA1UEChMDZm9vMQwwCgYDVQQLEwNmb28xDDAKBgNVBAMTA2ZvbzAeFw0xMzAzMTkxNTQwMTlaFw0xODAzMTgxNTQwMTlaMFMxCzAJBgNVBAYTAlVTMQwwCgYDVQQIEwNmb28xDDAKBgNVBAcTA2ZvbzEMMAoGA1UEChMDZm9vMQwwCgYDVQQLEwNmb28xDDAKBgNVBAMTA2ZvbzCBnzANBgkqhkiG9w0BAQEFAAOBjQAwgYkCgYEAzdGfxi9CNbMf1UUcvDQh7MYBOveIHyc0E0KIbhjK5FkCBU4CiZrbfHagaW7ZEcN0tt3EvpbOMxxc/ZQU2WN/s/wPxph0pSfsfFsTKM4RhTWD2v4fgk+xZiKd1p0+L4hTtpwnEw0uXRVd0ki6muwV5y/P+5FHUeldq+pgTcgzuK8CAwEAAaMPMA0wCwYDVR0PBAQDAgLkMA0GCSqGSIb3DQEBBQUAA4GBAJiDAAtY0mQQeuxWdzLRzXmjvdSuL9GoyT3BF/jSnpxz5/58dba8pWenv3pj4P3w5DoOso0rzkZy2jEsEitlVM2mLSbQpMM+MUVQCQoiG6W9xuCFuxSrwPISpAqEAuV4DNoxQKKWmhVv+J0ptMWD25Pnpxeq5sXzghfJnslJlQND</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-----END CERTIFICATE-----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7167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11023-3A85-AD98-A39C-5204B81E62EA}"/>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735F04E-6D5E-5359-CD9E-E54E477568E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04ABD81-9DB5-543A-9817-90E873C46E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CB5673A-279C-3390-A7D9-EA51A740275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DER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FD8622E-E116-6DB3-02D5-884ED72E5C25}"/>
              </a:ext>
            </a:extLst>
          </p:cNvPr>
          <p:cNvSpPr txBox="1"/>
          <p:nvPr/>
        </p:nvSpPr>
        <p:spPr>
          <a:xfrm>
            <a:off x="544381" y="1793614"/>
            <a:ext cx="10696048" cy="7961154"/>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.der: Distinguished Encoding Rules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file format, that is: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Binary</a:t>
            </a:r>
          </a:p>
          <a:p>
            <a:pPr lvl="1">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a:spcBef>
                <a:spcPts val="200"/>
              </a:spcBef>
              <a:spcAft>
                <a:spcPts val="1200"/>
              </a:spcAf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can it contain? Typically, one of the following:</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Private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Public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CSRs…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CRLs…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p>
          <a:p>
            <a:pPr>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9849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74F7-67B8-2ED4-B662-17434AD1652F}"/>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5D8A61-04E9-E71F-E269-4D157B57B98C}"/>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54E00D7-7FB2-9578-3B83-1ACBFDB6E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ADE6C349-03A0-9C20-6C8C-BCF4388999A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DER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3AB3A7F-FE2C-1681-AF27-55A61930D18A}"/>
              </a:ext>
            </a:extLst>
          </p:cNvPr>
          <p:cNvSpPr txBox="1"/>
          <p:nvPr/>
        </p:nvSpPr>
        <p:spPr>
          <a:xfrm>
            <a:off x="544381" y="1793614"/>
            <a:ext cx="10696048" cy="143629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25e7 505b 33c5 2719 da00 19b7 4d9a 2466 7469 6f6e 3117 3015 060b 2b06 0104 0182 335a 3081 bd31 0b30 0906 0355 0406 1302 3082 07fd 3082 05e5 a003 0201 0202 1068</a:t>
            </a:r>
          </a:p>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 ...</a:t>
            </a: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3120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2A5F4-C99C-9E95-1DDD-B72BD74F1A1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2EEF8E-3609-D3A0-211C-895A0694EC46}"/>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335111B-A9E5-9D25-A565-8A22D85D8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82241CD-4A82-52E8-BF80-D05FE9FE95B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CERT, CRT, CER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66472FF7-1F1C-114B-E484-062BE1B2F608}"/>
              </a:ext>
            </a:extLst>
          </p:cNvPr>
          <p:cNvSpPr txBox="1"/>
          <p:nvPr/>
        </p:nvSpPr>
        <p:spPr>
          <a:xfrm>
            <a:off x="544381" y="1793614"/>
            <a:ext cx="10696048" cy="3949799"/>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 .</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r>
              <a:rPr lang="en-AU" sz="2400" baseline="30000" dirty="0">
                <a:latin typeface="Calibri" panose="020F0502020204030204" pitchFamily="34" charset="0"/>
                <a:ea typeface="Calibri" panose="020F0502020204030204" pitchFamily="34" charset="0"/>
                <a:cs typeface="Calibri" panose="020F0502020204030204" pitchFamily="34" charset="0"/>
              </a:rPr>
              <a:t>, .</a:t>
            </a:r>
            <a:r>
              <a:rPr lang="en-AU" sz="2400" baseline="30000" dirty="0" err="1">
                <a:latin typeface="Calibri" panose="020F0502020204030204" pitchFamily="34" charset="0"/>
                <a:ea typeface="Calibri" panose="020F0502020204030204" pitchFamily="34" charset="0"/>
                <a:cs typeface="Calibri" panose="020F0502020204030204" pitchFamily="34" charset="0"/>
              </a:rPr>
              <a:t>cer</a:t>
            </a:r>
            <a:r>
              <a:rPr lang="en-AU" sz="2400" baseline="30000" dirty="0">
                <a:latin typeface="Calibri" panose="020F0502020204030204" pitchFamily="34" charset="0"/>
                <a:ea typeface="Calibri" panose="020F0502020204030204" pitchFamily="34" charset="0"/>
                <a:cs typeface="Calibri" panose="020F0502020204030204" pitchFamily="34" charset="0"/>
              </a:rPr>
              <a:t>: Can be either a PEM file or a DER file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The OS is usually smart enough to determine the format, for example, my Windows machine can’t directly open a .</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r>
              <a:rPr lang="en-AU" sz="2400" baseline="30000" dirty="0">
                <a:latin typeface="Calibri" panose="020F0502020204030204" pitchFamily="34" charset="0"/>
                <a:ea typeface="Calibri" panose="020F0502020204030204" pitchFamily="34" charset="0"/>
                <a:cs typeface="Calibri" panose="020F0502020204030204" pitchFamily="34" charset="0"/>
              </a:rPr>
              <a:t> file, but if I change the extension to .</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r>
              <a:rPr lang="en-AU" sz="2400" baseline="30000" dirty="0">
                <a:latin typeface="Calibri" panose="020F0502020204030204" pitchFamily="34" charset="0"/>
                <a:ea typeface="Calibri" panose="020F0502020204030204" pitchFamily="34" charset="0"/>
                <a:cs typeface="Calibri" panose="020F0502020204030204" pitchFamily="34" charset="0"/>
              </a:rPr>
              <a:t>, I can view it in the system certificate viewer.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043B06D-2F54-534F-2FAB-29364FC75678}"/>
              </a:ext>
            </a:extLst>
          </p:cNvPr>
          <p:cNvPicPr>
            <a:picLocks noChangeAspect="1"/>
          </p:cNvPicPr>
          <p:nvPr/>
        </p:nvPicPr>
        <p:blipFill>
          <a:blip r:embed="rId4"/>
          <a:stretch>
            <a:fillRect/>
          </a:stretch>
        </p:blipFill>
        <p:spPr>
          <a:xfrm>
            <a:off x="7951757" y="2511859"/>
            <a:ext cx="2599701" cy="3341709"/>
          </a:xfrm>
          <a:prstGeom prst="rect">
            <a:avLst/>
          </a:prstGeom>
        </p:spPr>
      </p:pic>
    </p:spTree>
    <p:extLst>
      <p:ext uri="{BB962C8B-B14F-4D97-AF65-F5344CB8AC3E}">
        <p14:creationId xmlns:p14="http://schemas.microsoft.com/office/powerpoint/2010/main" val="1537945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20715-E4D3-47DE-8BC1-5C96C586FF3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7A19153-7121-5517-3788-B03537874A7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93F744-28DB-C327-B996-9DC6A06B70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C5EF4C0-BD0D-E5FE-9601-659CF9C5B80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other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4D7C5465-9607-379C-9F01-0C3294C48276}"/>
              </a:ext>
            </a:extLst>
          </p:cNvPr>
          <p:cNvSpPr txBox="1"/>
          <p:nvPr/>
        </p:nvSpPr>
        <p:spPr>
          <a:xfrm>
            <a:off x="544381" y="1793614"/>
            <a:ext cx="10696048" cy="370357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csr</a:t>
            </a:r>
            <a:r>
              <a:rPr lang="en-AU" sz="2400" baseline="30000" dirty="0">
                <a:latin typeface="Calibri" panose="020F0502020204030204" pitchFamily="34" charset="0"/>
                <a:ea typeface="Calibri" panose="020F0502020204030204" pitchFamily="34" charset="0"/>
                <a:cs typeface="Calibri" panose="020F0502020204030204" pitchFamily="34" charset="0"/>
              </a:rPr>
              <a:t>: Certificate Signing Request, a message sent from an applicant to a certificate authority to request a digital certificate.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crl</a:t>
            </a:r>
            <a:r>
              <a:rPr lang="en-AU" sz="2400" baseline="30000" dirty="0">
                <a:latin typeface="Calibri" panose="020F0502020204030204" pitchFamily="34" charset="0"/>
                <a:ea typeface="Calibri" panose="020F0502020204030204" pitchFamily="34" charset="0"/>
                <a:cs typeface="Calibri" panose="020F0502020204030204" pitchFamily="34" charset="0"/>
              </a:rPr>
              <a:t>: Certificate Revocation List, a list of digital certificates that have expired / been compromised / become untrustworthy.</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 Can be any kind of key, but usually it is the private key</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476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8060-5D9F-9D99-F578-BE03737ED65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5F20576-E939-F98B-875F-AEB39C32EA7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53AC547-41E9-FE6E-A276-439D06143E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138AEF41-6004-1D94-36A8-AFC20B26F2B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 dependencies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1A4CD999-17D1-A472-0C58-3E1F453A44AE}"/>
              </a:ext>
            </a:extLst>
          </p:cNvPr>
          <p:cNvSpPr txBox="1"/>
          <p:nvPr/>
        </p:nvSpPr>
        <p:spPr>
          <a:xfrm>
            <a:off x="544381" y="1793614"/>
            <a:ext cx="10696048" cy="2426305"/>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C621F02-1F93-A9BA-599C-55D72011C644}"/>
              </a:ext>
            </a:extLst>
          </p:cNvPr>
          <p:cNvPicPr>
            <a:picLocks noChangeAspect="1"/>
          </p:cNvPicPr>
          <p:nvPr/>
        </p:nvPicPr>
        <p:blipFill>
          <a:blip r:embed="rId4"/>
          <a:stretch>
            <a:fillRect/>
          </a:stretch>
        </p:blipFill>
        <p:spPr>
          <a:xfrm>
            <a:off x="0" y="1386626"/>
            <a:ext cx="12192000" cy="4084748"/>
          </a:xfrm>
          <a:prstGeom prst="rect">
            <a:avLst/>
          </a:prstGeom>
        </p:spPr>
      </p:pic>
    </p:spTree>
    <p:extLst>
      <p:ext uri="{BB962C8B-B14F-4D97-AF65-F5344CB8AC3E}">
        <p14:creationId xmlns:p14="http://schemas.microsoft.com/office/powerpoint/2010/main" val="3295355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3BBF1-E159-FE98-5A69-6B48E7B9A92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3241781-09AE-9777-EE2F-F898A2B3E035}"/>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DE0ADC3-24BE-035C-1E40-88C70A4511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BDCB89E-34A0-D0A6-F2FC-4454DE5FE93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Linux trust stores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C8AA2DD-5C02-F2C8-F387-16C1ECB8170C}"/>
              </a:ext>
            </a:extLst>
          </p:cNvPr>
          <p:cNvSpPr txBox="1"/>
          <p:nvPr/>
        </p:nvSpPr>
        <p:spPr>
          <a:xfrm>
            <a:off x="544381" y="1793614"/>
            <a:ext cx="10696048" cy="583236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/etc/</a:t>
            </a:r>
            <a:r>
              <a:rPr lang="en-AU" sz="2400" baseline="30000" dirty="0" err="1">
                <a:latin typeface="Consolas" panose="020B0609020204030204" pitchFamily="49" charset="0"/>
                <a:ea typeface="Calibri" panose="020F0502020204030204" pitchFamily="34" charset="0"/>
                <a:cs typeface="Calibri" panose="020F0502020204030204" pitchFamily="34" charset="0"/>
              </a:rPr>
              <a:t>ssl</a:t>
            </a:r>
            <a:r>
              <a:rPr lang="en-AU" sz="2400" baseline="30000" dirty="0">
                <a:latin typeface="Consolas" panose="020B0609020204030204" pitchFamily="49" charset="0"/>
                <a:ea typeface="Calibri" panose="020F0502020204030204" pitchFamily="34" charset="0"/>
                <a:cs typeface="Calibri" panose="020F0502020204030204" pitchFamily="34" charset="0"/>
              </a:rPr>
              <a:t>/certs/ca-certificates.crt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single PEM encoded file that contains all trusted root certificates for the system.</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Applies to Ubuntu/Debian based OS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/etc/</a:t>
            </a:r>
            <a:r>
              <a:rPr lang="en-AU" sz="2400" baseline="30000" dirty="0" err="1">
                <a:latin typeface="Consolas" panose="020B0609020204030204" pitchFamily="49" charset="0"/>
                <a:ea typeface="Calibri" panose="020F0502020204030204" pitchFamily="34" charset="0"/>
                <a:cs typeface="Calibri" panose="020F0502020204030204" pitchFamily="34" charset="0"/>
              </a:rPr>
              <a:t>pki</a:t>
            </a:r>
            <a:r>
              <a:rPr lang="en-AU" sz="2400" baseline="30000" dirty="0">
                <a:latin typeface="Consolas" panose="020B0609020204030204" pitchFamily="49" charset="0"/>
                <a:ea typeface="Calibri" panose="020F0502020204030204" pitchFamily="34" charset="0"/>
                <a:cs typeface="Calibri" panose="020F0502020204030204" pitchFamily="34" charset="0"/>
              </a:rPr>
              <a:t>/</a:t>
            </a:r>
            <a:r>
              <a:rPr lang="en-AU" sz="2400" baseline="30000" dirty="0" err="1">
                <a:latin typeface="Consolas" panose="020B0609020204030204" pitchFamily="49" charset="0"/>
                <a:ea typeface="Calibri" panose="020F0502020204030204" pitchFamily="34" charset="0"/>
                <a:cs typeface="Calibri" panose="020F0502020204030204" pitchFamily="34" charset="0"/>
              </a:rPr>
              <a:t>tls</a:t>
            </a:r>
            <a:r>
              <a:rPr lang="en-AU" sz="2400" baseline="30000" dirty="0">
                <a:latin typeface="Consolas" panose="020B0609020204030204" pitchFamily="49" charset="0"/>
                <a:ea typeface="Calibri" panose="020F0502020204030204" pitchFamily="34" charset="0"/>
                <a:cs typeface="Calibri" panose="020F0502020204030204" pitchFamily="34" charset="0"/>
              </a:rPr>
              <a:t>/certs/ca-bundle.crt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Similarly, for RHEL. Commands to manipulate differ.</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2721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6B7E8-9DF5-3E70-0977-41FB8A65144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28A3FE-CFC5-3BC9-CE95-B0D89DB8134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E3AF27A-60FF-B4C2-B5AF-2D0FC1931B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580EB532-CFBA-6F34-BDA0-6D04AB60C48A}"/>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Windows trust stores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DE8E5530-4BF2-D308-D8A8-E5007CF0DD2B}"/>
              </a:ext>
            </a:extLst>
          </p:cNvPr>
          <p:cNvSpPr txBox="1"/>
          <p:nvPr/>
        </p:nvSpPr>
        <p:spPr>
          <a:xfrm>
            <a:off x="544381" y="1793614"/>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certmgr.exe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onsolas" panose="020B0609020204030204" pitchFamily="49"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5D8141A-2810-7B58-1F89-D872A9F20E06}"/>
              </a:ext>
            </a:extLst>
          </p:cNvPr>
          <p:cNvPicPr>
            <a:picLocks noChangeAspect="1"/>
          </p:cNvPicPr>
          <p:nvPr/>
        </p:nvPicPr>
        <p:blipFill>
          <a:blip r:embed="rId4"/>
          <a:stretch>
            <a:fillRect/>
          </a:stretch>
        </p:blipFill>
        <p:spPr>
          <a:xfrm>
            <a:off x="3234503" y="1423216"/>
            <a:ext cx="5711824" cy="4238124"/>
          </a:xfrm>
          <a:prstGeom prst="rect">
            <a:avLst/>
          </a:prstGeom>
        </p:spPr>
      </p:pic>
    </p:spTree>
    <p:extLst>
      <p:ext uri="{BB962C8B-B14F-4D97-AF65-F5344CB8AC3E}">
        <p14:creationId xmlns:p14="http://schemas.microsoft.com/office/powerpoint/2010/main" val="1393276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285E8-A452-BF1C-7FB8-6653FC6C6EDE}"/>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143820-914E-B227-50B7-E71FE882BB2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3C79E5B-D677-8D96-4584-51974C50F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DD73A8A-97FF-CE5B-60FD-5DAE0199863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MacOS trust store</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B3956D9-BE78-5897-B8E1-5B48EB56F196}"/>
              </a:ext>
            </a:extLst>
          </p:cNvPr>
          <p:cNvSpPr txBox="1"/>
          <p:nvPr/>
        </p:nvSpPr>
        <p:spPr>
          <a:xfrm>
            <a:off x="544381" y="1793614"/>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Keychain Access – show live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onsolas" panose="020B0609020204030204" pitchFamily="49"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0891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D7D1F-1FA2-AA63-64EF-35DED6466161}"/>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E30B8A6-973B-CD5C-5A97-DEEB851B0612}"/>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FADCB9F-F10A-01A1-FAF0-D80795D4BC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8" name="TextBox 7">
            <a:extLst>
              <a:ext uri="{FF2B5EF4-FFF2-40B4-BE49-F238E27FC236}">
                <a16:creationId xmlns:a16="http://schemas.microsoft.com/office/drawing/2014/main" id="{5D7C1CFD-2CAB-655E-FC64-CA84DD5EA971}"/>
              </a:ext>
            </a:extLst>
          </p:cNvPr>
          <p:cNvSpPr txBox="1"/>
          <p:nvPr/>
        </p:nvSpPr>
        <p:spPr>
          <a:xfrm>
            <a:off x="544381" y="1267182"/>
            <a:ext cx="4797037" cy="2605842"/>
          </a:xfrm>
          <a:prstGeom prst="rect">
            <a:avLst/>
          </a:prstGeom>
          <a:noFill/>
        </p:spPr>
        <p:txBody>
          <a:bodyPr wrap="square" rtlCol="0">
            <a:spAutoFit/>
          </a:bodyPr>
          <a:lstStyle/>
          <a:p>
            <a:pPr marR="0" lvl="0" algn="just" defTabSz="914400" rtl="0" eaLnBrk="1" fontAlgn="auto" latinLnBrk="0" hangingPunct="1">
              <a:lnSpc>
                <a:spcPct val="100000"/>
              </a:lnSpc>
              <a:spcBef>
                <a:spcPts val="200"/>
              </a:spcBef>
              <a:spcAft>
                <a:spcPts val="1200"/>
              </a:spcAft>
              <a:buClrTx/>
              <a:buSzTx/>
              <a:tabLst/>
              <a:defRPr/>
            </a:pPr>
            <a:r>
              <a:rPr lang="en-AU" sz="2000" dirty="0">
                <a:latin typeface="Consolas" panose="020B0609020204030204" pitchFamily="49" charset="0"/>
                <a:cs typeface="Calibri" panose="020F0502020204030204" pitchFamily="34" charset="0"/>
              </a:rPr>
              <a:t>curl https://my-microservice:8080</a:t>
            </a:r>
          </a:p>
          <a:p>
            <a:pPr marR="0" lvl="0" algn="just" defTabSz="914400" rtl="0" eaLnBrk="1" fontAlgn="auto" latinLnBrk="0" hangingPunct="1">
              <a:lnSpc>
                <a:spcPct val="100000"/>
              </a:lnSpc>
              <a:spcBef>
                <a:spcPts val="200"/>
              </a:spcBef>
              <a:spcAft>
                <a:spcPts val="1200"/>
              </a:spcAft>
              <a:buClrTx/>
              <a:buSzTx/>
              <a:tabLst/>
              <a:defRPr/>
            </a:pPr>
            <a:r>
              <a:rPr lang="en-AU" sz="2000" dirty="0">
                <a:latin typeface="Consolas" panose="020B0609020204030204" pitchFamily="49" charset="0"/>
                <a:cs typeface="Calibri" panose="020F0502020204030204" pitchFamily="34" charset="0"/>
              </a:rPr>
              <a:t>curl: (60) SSL certificate problem: unable to get local issuer certificate </a:t>
            </a:r>
          </a:p>
          <a:p>
            <a:pPr marR="0" lvl="0" algn="just" defTabSz="914400" rtl="0" eaLnBrk="1" fontAlgn="auto" latinLnBrk="0" hangingPunct="1">
              <a:lnSpc>
                <a:spcPct val="100000"/>
              </a:lnSpc>
              <a:spcBef>
                <a:spcPts val="200"/>
              </a:spcBef>
              <a:spcAft>
                <a:spcPts val="1200"/>
              </a:spcAft>
              <a:buClrTx/>
              <a:buSzTx/>
              <a:tabLst/>
              <a:defRPr/>
            </a:pPr>
            <a:r>
              <a:rPr lang="en-AU" sz="2000" dirty="0">
                <a:latin typeface="Consolas" panose="020B0609020204030204" pitchFamily="49" charset="0"/>
                <a:cs typeface="Calibri" panose="020F0502020204030204" pitchFamily="34" charset="0"/>
              </a:rPr>
              <a:t>More details here: http://curl.haxx.se/docs/sslcerts.html</a:t>
            </a:r>
            <a:endParaRPr lang="en-AU" sz="1400" dirty="0">
              <a:latin typeface="Consolas" panose="020B0609020204030204" pitchFamily="49" charset="0"/>
              <a:cs typeface="Calibri" panose="020F0502020204030204" pitchFamily="34" charset="0"/>
            </a:endParaRPr>
          </a:p>
        </p:txBody>
      </p:sp>
      <p:pic>
        <p:nvPicPr>
          <p:cNvPr id="9" name="Picture 8">
            <a:extLst>
              <a:ext uri="{FF2B5EF4-FFF2-40B4-BE49-F238E27FC236}">
                <a16:creationId xmlns:a16="http://schemas.microsoft.com/office/drawing/2014/main" id="{E2824356-F295-67DA-9102-15D012348652}"/>
              </a:ext>
            </a:extLst>
          </p:cNvPr>
          <p:cNvPicPr>
            <a:picLocks noChangeAspect="1"/>
          </p:cNvPicPr>
          <p:nvPr/>
        </p:nvPicPr>
        <p:blipFill>
          <a:blip r:embed="rId4"/>
          <a:stretch>
            <a:fillRect/>
          </a:stretch>
        </p:blipFill>
        <p:spPr>
          <a:xfrm>
            <a:off x="5519814" y="1003211"/>
            <a:ext cx="6295670" cy="4851578"/>
          </a:xfrm>
          <a:prstGeom prst="rect">
            <a:avLst/>
          </a:prstGeom>
        </p:spPr>
      </p:pic>
    </p:spTree>
    <p:extLst>
      <p:ext uri="{BB962C8B-B14F-4D97-AF65-F5344CB8AC3E}">
        <p14:creationId xmlns:p14="http://schemas.microsoft.com/office/powerpoint/2010/main" val="3997243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9210-88AC-FCFA-A0FB-C87D0D80F03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27DFF7-D178-3FEF-F03E-DAC9067F8B08}"/>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785CE2B-73D0-FCB4-FA17-ACA5F2DFFE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19361AAA-1F34-4A78-3012-8FBA06BA86A1}"/>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Task 2: Using OpenSSL, create a certificate, and self-sign it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3BE8AF41-ACE7-C674-B2C0-46320F353340}"/>
              </a:ext>
            </a:extLst>
          </p:cNvPr>
          <p:cNvSpPr txBox="1"/>
          <p:nvPr/>
        </p:nvSpPr>
        <p:spPr>
          <a:xfrm>
            <a:off x="544381" y="1793614"/>
            <a:ext cx="10696048" cy="370357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Refer </a:t>
            </a:r>
            <a:r>
              <a:rPr lang="en-AU" sz="2400" baseline="30000" dirty="0">
                <a:latin typeface="Calibri" panose="020F0502020204030204" pitchFamily="34" charset="0"/>
                <a:ea typeface="Calibri" panose="020F0502020204030204" pitchFamily="34" charset="0"/>
                <a:cs typeface="Calibri" panose="020F0502020204030204" pitchFamily="34" charset="0"/>
                <a:hlinkClick r:id="rId4"/>
              </a:rPr>
              <a:t>https://github.com/dewcservices</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Approximate time ~10 minutes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3689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4DC67-E708-514C-803A-D72B17F64FB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03A48A9-6CC8-9FE9-901A-0CAFA42504A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57B1A9A-1F17-1095-4782-D9AF7CDE43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C57C0E0-1E7E-4DA3-AB53-03E1D2D8ADD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Short demo</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43C8EC9-2AD7-CFA5-F91B-B5CEDDC11BBF}"/>
              </a:ext>
            </a:extLst>
          </p:cNvPr>
          <p:cNvSpPr txBox="1"/>
          <p:nvPr/>
        </p:nvSpPr>
        <p:spPr>
          <a:xfrm>
            <a:off x="544381" y="1793614"/>
            <a:ext cx="10696048" cy="327782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Exposing a Python web server over HTTPS</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3137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692D3-990C-BA83-90D6-418556D5325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B8E9411-95F2-E312-F717-1FD60E7ACD5D}"/>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19DFD36-41E0-B658-833D-99BADBAA7B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609D6EC-4156-9A91-5640-AE6763A08AB0}"/>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HTTPS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B068D13F-B821-861D-24AF-325DF0FAC607}"/>
              </a:ext>
            </a:extLst>
          </p:cNvPr>
          <p:cNvSpPr txBox="1"/>
          <p:nvPr/>
        </p:nvSpPr>
        <p:spPr>
          <a:xfrm>
            <a:off x="544381" y="1775685"/>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Consider using Let’s Encrypt as a Certificate Authority</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B76B862-ED7D-5950-C14D-1AE9A8833B80}"/>
              </a:ext>
            </a:extLst>
          </p:cNvPr>
          <p:cNvPicPr>
            <a:picLocks noChangeAspect="1"/>
          </p:cNvPicPr>
          <p:nvPr/>
        </p:nvPicPr>
        <p:blipFill>
          <a:blip r:embed="rId4"/>
          <a:stretch>
            <a:fillRect/>
          </a:stretch>
        </p:blipFill>
        <p:spPr>
          <a:xfrm>
            <a:off x="951571" y="2045442"/>
            <a:ext cx="9220999" cy="4229467"/>
          </a:xfrm>
          <a:prstGeom prst="rect">
            <a:avLst/>
          </a:prstGeom>
        </p:spPr>
      </p:pic>
    </p:spTree>
    <p:extLst>
      <p:ext uri="{BB962C8B-B14F-4D97-AF65-F5344CB8AC3E}">
        <p14:creationId xmlns:p14="http://schemas.microsoft.com/office/powerpoint/2010/main" val="1265000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DF277-0F84-684E-E590-F7146624381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5FF28D7-DEF6-3E75-5898-976665E2E0D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6C9EFBD-C9D1-0EFA-DA7D-DCCE3F8D36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6BD02B6-80EA-9C3F-B639-69F1DCAEA9BF}"/>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HTTPS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74EF430-DAFD-C1D4-0287-555EFEED36AC}"/>
              </a:ext>
            </a:extLst>
          </p:cNvPr>
          <p:cNvSpPr txBox="1"/>
          <p:nvPr/>
        </p:nvSpPr>
        <p:spPr>
          <a:xfrm>
            <a:off x="544381" y="1775685"/>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Use </a:t>
            </a:r>
            <a:r>
              <a:rPr lang="en-AU" sz="2400" baseline="30000" dirty="0" err="1">
                <a:latin typeface="Calibri" panose="020F0502020204030204" pitchFamily="34" charset="0"/>
                <a:ea typeface="Calibri" panose="020F0502020204030204" pitchFamily="34" charset="0"/>
                <a:cs typeface="Calibri" panose="020F0502020204030204" pitchFamily="34" charset="0"/>
              </a:rPr>
              <a:t>Certbot</a:t>
            </a:r>
            <a:r>
              <a:rPr lang="en-AU" sz="2400" baseline="30000" dirty="0">
                <a:latin typeface="Calibri" panose="020F0502020204030204" pitchFamily="34" charset="0"/>
                <a:ea typeface="Calibri" panose="020F0502020204030204" pitchFamily="34" charset="0"/>
                <a:cs typeface="Calibri" panose="020F0502020204030204" pitchFamily="34" charset="0"/>
              </a:rPr>
              <a:t> to automate management of certificates for manually-administrated websites.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E10F6B0-D4D7-234D-928D-D52D61CAC97B}"/>
              </a:ext>
            </a:extLst>
          </p:cNvPr>
          <p:cNvPicPr>
            <a:picLocks noChangeAspect="1"/>
          </p:cNvPicPr>
          <p:nvPr/>
        </p:nvPicPr>
        <p:blipFill>
          <a:blip r:embed="rId4"/>
          <a:stretch>
            <a:fillRect/>
          </a:stretch>
        </p:blipFill>
        <p:spPr>
          <a:xfrm>
            <a:off x="805968" y="2258015"/>
            <a:ext cx="10568893" cy="3590432"/>
          </a:xfrm>
          <a:prstGeom prst="rect">
            <a:avLst/>
          </a:prstGeom>
        </p:spPr>
      </p:pic>
    </p:spTree>
    <p:extLst>
      <p:ext uri="{BB962C8B-B14F-4D97-AF65-F5344CB8AC3E}">
        <p14:creationId xmlns:p14="http://schemas.microsoft.com/office/powerpoint/2010/main" val="609021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F90E9-F474-D028-3495-CA9AA64BE6E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029E949-6C1D-54B7-2ACD-D26172025B30}"/>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356C010-07D8-B5B2-7464-1B5588AC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5CC13FD2-8DDD-A334-9741-86504A67B3A7}"/>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SSH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1CEF2DC-0080-4A71-31FF-BCC32C779EF3}"/>
              </a:ext>
            </a:extLst>
          </p:cNvPr>
          <p:cNvSpPr txBox="1"/>
          <p:nvPr/>
        </p:nvSpPr>
        <p:spPr>
          <a:xfrm>
            <a:off x="544381" y="1775685"/>
            <a:ext cx="10696048" cy="7109639"/>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Treat SSH private keys similar to service account keys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Use non-exportable or password-protected private keys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Don’t leave personal credentials on VMs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Don’t commit SSH private keys to repositories (you know who you are 👀)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2491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E822-8426-6841-2FD9-887AA21C975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5575B7B-5CA2-D900-EDBB-86980337956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CF0B232-6498-770F-14F2-077FE7B6A4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CD9DDCA-8AAC-FDAE-5BA6-7D6B1D1110D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Questions?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0B2BEAE-FA4A-FC42-CB64-B6D4F4095C49}"/>
              </a:ext>
            </a:extLst>
          </p:cNvPr>
          <p:cNvSpPr txBox="1"/>
          <p:nvPr/>
        </p:nvSpPr>
        <p:spPr>
          <a:xfrm>
            <a:off x="544381" y="1775685"/>
            <a:ext cx="10696048" cy="412933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0239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B93F5-0F51-55DF-1125-96920918B49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1FA6899-4F55-9ED5-DB03-1E832A88091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59F62BC-4856-B2A6-F6C0-1CCBA36EE6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pic>
        <p:nvPicPr>
          <p:cNvPr id="3" name="Picture 2">
            <a:extLst>
              <a:ext uri="{FF2B5EF4-FFF2-40B4-BE49-F238E27FC236}">
                <a16:creationId xmlns:a16="http://schemas.microsoft.com/office/drawing/2014/main" id="{16C474E9-6234-306D-BFB8-FD7AEA680EFB}"/>
              </a:ext>
            </a:extLst>
          </p:cNvPr>
          <p:cNvPicPr>
            <a:picLocks noChangeAspect="1"/>
          </p:cNvPicPr>
          <p:nvPr/>
        </p:nvPicPr>
        <p:blipFill>
          <a:blip r:embed="rId4"/>
          <a:stretch>
            <a:fillRect/>
          </a:stretch>
        </p:blipFill>
        <p:spPr>
          <a:xfrm>
            <a:off x="3578820" y="1151576"/>
            <a:ext cx="5023189" cy="4554847"/>
          </a:xfrm>
          <a:prstGeom prst="rect">
            <a:avLst/>
          </a:prstGeom>
        </p:spPr>
      </p:pic>
    </p:spTree>
    <p:extLst>
      <p:ext uri="{BB962C8B-B14F-4D97-AF65-F5344CB8AC3E}">
        <p14:creationId xmlns:p14="http://schemas.microsoft.com/office/powerpoint/2010/main" val="389035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1C79E-3F82-314B-C1AF-0C2FEF7CD6B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B3D60ED-AE23-7632-16F3-775EAAFE536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7124ACF-9342-1378-68DB-664A0EEF27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3C09D5B-2AE5-52B2-0F60-41312584697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Pushing security “to the left” benefits: </a:t>
            </a:r>
          </a:p>
        </p:txBody>
      </p:sp>
      <p:sp>
        <p:nvSpPr>
          <p:cNvPr id="3" name="TextBox 2">
            <a:extLst>
              <a:ext uri="{FF2B5EF4-FFF2-40B4-BE49-F238E27FC236}">
                <a16:creationId xmlns:a16="http://schemas.microsoft.com/office/drawing/2014/main" id="{68283E28-ED7C-CC35-6B67-4F52AD2C7B0E}"/>
              </a:ext>
            </a:extLst>
          </p:cNvPr>
          <p:cNvSpPr txBox="1"/>
          <p:nvPr/>
        </p:nvSpPr>
        <p:spPr>
          <a:xfrm>
            <a:off x="544381" y="1267182"/>
            <a:ext cx="10696048" cy="3816429"/>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Lower costs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Reduced Attack Surface</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Better code quality</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Compliance</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dirty="0">
              <a:latin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Secure, Reliable, Efficient Software Development</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837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8F258-266F-F6AC-69A7-34F4C94E4CDE}"/>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30F7227-043C-1F28-512B-C67AD833349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B93481C-1174-FA33-E618-BEB9E178B8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A369D1A-21A9-3A3E-B3B8-315A93DA56EC}"/>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More importantly</a:t>
            </a:r>
          </a:p>
        </p:txBody>
      </p:sp>
      <p:pic>
        <p:nvPicPr>
          <p:cNvPr id="6" name="Picture 5">
            <a:extLst>
              <a:ext uri="{FF2B5EF4-FFF2-40B4-BE49-F238E27FC236}">
                <a16:creationId xmlns:a16="http://schemas.microsoft.com/office/drawing/2014/main" id="{C0D11CDD-6186-A94B-400F-9732DCF68E0C}"/>
              </a:ext>
            </a:extLst>
          </p:cNvPr>
          <p:cNvPicPr>
            <a:picLocks noChangeAspect="1"/>
          </p:cNvPicPr>
          <p:nvPr/>
        </p:nvPicPr>
        <p:blipFill>
          <a:blip r:embed="rId4"/>
          <a:stretch>
            <a:fillRect/>
          </a:stretch>
        </p:blipFill>
        <p:spPr>
          <a:xfrm rot="1247077">
            <a:off x="6432114" y="1632639"/>
            <a:ext cx="5211326" cy="2930850"/>
          </a:xfrm>
          <a:prstGeom prst="rect">
            <a:avLst/>
          </a:prstGeom>
        </p:spPr>
      </p:pic>
      <p:pic>
        <p:nvPicPr>
          <p:cNvPr id="10" name="Picture 9">
            <a:extLst>
              <a:ext uri="{FF2B5EF4-FFF2-40B4-BE49-F238E27FC236}">
                <a16:creationId xmlns:a16="http://schemas.microsoft.com/office/drawing/2014/main" id="{391ACEE8-8EB8-BE2E-3B32-C653EEB6A0B7}"/>
              </a:ext>
            </a:extLst>
          </p:cNvPr>
          <p:cNvPicPr>
            <a:picLocks noChangeAspect="1"/>
          </p:cNvPicPr>
          <p:nvPr/>
        </p:nvPicPr>
        <p:blipFill>
          <a:blip r:embed="rId5"/>
          <a:stretch>
            <a:fillRect/>
          </a:stretch>
        </p:blipFill>
        <p:spPr>
          <a:xfrm rot="20857804">
            <a:off x="313761" y="1845135"/>
            <a:ext cx="5578323" cy="1684166"/>
          </a:xfrm>
          <a:prstGeom prst="rect">
            <a:avLst/>
          </a:prstGeom>
        </p:spPr>
      </p:pic>
      <p:pic>
        <p:nvPicPr>
          <p:cNvPr id="12" name="Picture 11">
            <a:extLst>
              <a:ext uri="{FF2B5EF4-FFF2-40B4-BE49-F238E27FC236}">
                <a16:creationId xmlns:a16="http://schemas.microsoft.com/office/drawing/2014/main" id="{5EA77BC5-25C2-0030-E583-6399FA7EE21F}"/>
              </a:ext>
            </a:extLst>
          </p:cNvPr>
          <p:cNvPicPr>
            <a:picLocks noChangeAspect="1"/>
          </p:cNvPicPr>
          <p:nvPr/>
        </p:nvPicPr>
        <p:blipFill>
          <a:blip r:embed="rId6"/>
          <a:stretch>
            <a:fillRect/>
          </a:stretch>
        </p:blipFill>
        <p:spPr>
          <a:xfrm>
            <a:off x="607938" y="4630615"/>
            <a:ext cx="7300593" cy="1920406"/>
          </a:xfrm>
          <a:prstGeom prst="rect">
            <a:avLst/>
          </a:prstGeom>
        </p:spPr>
      </p:pic>
    </p:spTree>
    <p:extLst>
      <p:ext uri="{BB962C8B-B14F-4D97-AF65-F5344CB8AC3E}">
        <p14:creationId xmlns:p14="http://schemas.microsoft.com/office/powerpoint/2010/main" val="881759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C2703-577D-77EE-71A2-B767B00C9692}"/>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D71FA7-D338-89BA-26A9-25F2F0AF4E8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FCDB0B4-B71A-E1C8-DCEB-B8A1E5BEE3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8" name="TextBox 7">
            <a:extLst>
              <a:ext uri="{FF2B5EF4-FFF2-40B4-BE49-F238E27FC236}">
                <a16:creationId xmlns:a16="http://schemas.microsoft.com/office/drawing/2014/main" id="{3843D34B-C589-AA80-AAE2-C208D0FAF105}"/>
              </a:ext>
            </a:extLst>
          </p:cNvPr>
          <p:cNvSpPr txBox="1"/>
          <p:nvPr/>
        </p:nvSpPr>
        <p:spPr>
          <a:xfrm>
            <a:off x="544381" y="1267182"/>
            <a:ext cx="10696048" cy="2785378"/>
          </a:xfrm>
          <a:prstGeom prst="rect">
            <a:avLst/>
          </a:prstGeom>
          <a:noFill/>
        </p:spPr>
        <p:txBody>
          <a:bodyPr wrap="square" rtlCol="0">
            <a:spAutoFit/>
          </a:bodyPr>
          <a:lstStyle/>
          <a:p>
            <a:pPr marR="0" lvl="0" algn="ctr"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algn="ctr"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algn="ctr" defTabSz="914400" rtl="0" eaLnBrk="1" fontAlgn="auto" latinLnBrk="0" hangingPunct="1">
              <a:lnSpc>
                <a:spcPct val="100000"/>
              </a:lnSpc>
              <a:spcBef>
                <a:spcPts val="200"/>
              </a:spcBef>
              <a:spcAft>
                <a:spcPts val="1200"/>
              </a:spcAft>
              <a:buClrTx/>
              <a:buSzTx/>
              <a:tabLst/>
              <a:defRPr/>
            </a:pPr>
            <a:r>
              <a:rPr lang="en-AU" sz="8000" dirty="0">
                <a:latin typeface="Calibri" panose="020F0502020204030204" pitchFamily="34" charset="0"/>
                <a:cs typeface="Calibri" panose="020F0502020204030204" pitchFamily="34" charset="0"/>
              </a:rPr>
              <a:t>Preserves our reputation</a:t>
            </a:r>
            <a:endParaRPr lang="en-AU" sz="115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7398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305CA-E580-25A7-4993-C8CD27F8103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0AAC54A-186F-1440-4E82-F4BA1A460CED}"/>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12671FD-52D6-5B1A-CAA9-F8077D8087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9D754BF1-F8F5-07BC-79C1-B360B1A9CC8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Agenda</a:t>
            </a:r>
          </a:p>
        </p:txBody>
      </p:sp>
      <p:sp>
        <p:nvSpPr>
          <p:cNvPr id="3" name="TextBox 2">
            <a:extLst>
              <a:ext uri="{FF2B5EF4-FFF2-40B4-BE49-F238E27FC236}">
                <a16:creationId xmlns:a16="http://schemas.microsoft.com/office/drawing/2014/main" id="{DB64D830-E85C-6B88-EF67-662A919B42CC}"/>
              </a:ext>
            </a:extLst>
          </p:cNvPr>
          <p:cNvSpPr txBox="1"/>
          <p:nvPr/>
        </p:nvSpPr>
        <p:spPr>
          <a:xfrm>
            <a:off x="544381" y="1267182"/>
            <a:ext cx="10696048" cy="577594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Introduction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Modern Cryptography basics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Guided exercise #1: Private and Public keys – 15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Certificates – 15 mins </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Guided exercise #2: Certificate generation – 10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Interlude – securing a webserver with HTTPS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Best practises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Questions</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5027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3384B06AC4F84381C0C86E688FB5E1" ma:contentTypeVersion="17" ma:contentTypeDescription="Create a new document." ma:contentTypeScope="" ma:versionID="08859601d097d9b6eac302108364cbb1">
  <xsd:schema xmlns:xsd="http://www.w3.org/2001/XMLSchema" xmlns:xs="http://www.w3.org/2001/XMLSchema" xmlns:p="http://schemas.microsoft.com/office/2006/metadata/properties" xmlns:ns2="d6da7f04-0741-4e47-b9e5-9fef084003d6" xmlns:ns3="20d8cded-49ee-4fb5-bbc4-e29a69a0beef" targetNamespace="http://schemas.microsoft.com/office/2006/metadata/properties" ma:root="true" ma:fieldsID="42c5f32f1bbfda24e4cad8ee5870d2de" ns2:_="" ns3:_="">
    <xsd:import namespace="d6da7f04-0741-4e47-b9e5-9fef084003d6"/>
    <xsd:import namespace="20d8cded-49ee-4fb5-bbc4-e29a69a0bee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3:_dlc_DocId" minOccurs="0"/>
                <xsd:element ref="ns3:_dlc_DocIdUrl" minOccurs="0"/>
                <xsd:element ref="ns3:_dlc_DocIdPersistId"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da7f04-0741-4e47-b9e5-9fef084003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8c3313d1-40cd-44cd-8195-37c2b316849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0d8cded-49ee-4fb5-bbc4-e29a69a0bee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_dlc_DocId" ma:index="18" nillable="true" ma:displayName="Document ID Value" ma:description="The value of the document ID assigned to this item." ma:indexed="true" ma:internalName="_dlc_DocId" ma:readOnly="true">
      <xsd:simpleType>
        <xsd:restriction base="dms:Text"/>
      </xsd:simpleType>
    </xsd:element>
    <xsd:element name="_dlc_DocIdUrl" ma:index="1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0" nillable="true" ma:displayName="Persist ID" ma:description="Keep ID on add." ma:hidden="true" ma:internalName="_dlc_DocIdPersistId" ma:readOnly="true">
      <xsd:simpleType>
        <xsd:restriction base="dms:Boolean"/>
      </xsd:simpleType>
    </xsd:element>
    <xsd:element name="TaxCatchAll" ma:index="25" nillable="true" ma:displayName="Taxonomy Catch All Column" ma:hidden="true" ma:list="{bcd696bf-305d-48ee-bef1-1d81eb739cf3}" ma:internalName="TaxCatchAll" ma:showField="CatchAllData" ma:web="20d8cded-49ee-4fb5-bbc4-e29a69a0bee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TaxCatchAll xmlns="20d8cded-49ee-4fb5-bbc4-e29a69a0beef" xsi:nil="true"/>
    <lcf76f155ced4ddcb4097134ff3c332f xmlns="d6da7f04-0741-4e47-b9e5-9fef084003d6">
      <Terms xmlns="http://schemas.microsoft.com/office/infopath/2007/PartnerControls"/>
    </lcf76f155ced4ddcb4097134ff3c332f>
    <_dlc_DocId xmlns="20d8cded-49ee-4fb5-bbc4-e29a69a0beef">FAKD4DP43ATJ-617740563-5609</_dlc_DocId>
    <_dlc_DocIdUrl xmlns="20d8cded-49ee-4fb5-bbc4-e29a69a0beef">
      <Url>https://dewccorporate.sharepoint.com/sites/pm/_layouts/15/DocIdRedir.aspx?ID=FAKD4DP43ATJ-617740563-5609</Url>
      <Description>FAKD4DP43ATJ-617740563-5609</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496CE5-5230-4730-9206-07DCF336A8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da7f04-0741-4e47-b9e5-9fef084003d6"/>
    <ds:schemaRef ds:uri="20d8cded-49ee-4fb5-bbc4-e29a69a0be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814B27-DEEF-4031-AB96-F5F11B561D55}">
  <ds:schemaRefs>
    <ds:schemaRef ds:uri="http://schemas.microsoft.com/sharepoint/events"/>
  </ds:schemaRefs>
</ds:datastoreItem>
</file>

<file path=customXml/itemProps3.xml><?xml version="1.0" encoding="utf-8"?>
<ds:datastoreItem xmlns:ds="http://schemas.openxmlformats.org/officeDocument/2006/customXml" ds:itemID="{4C010682-832B-46A5-B99D-5F832771BD86}">
  <ds:schemaRefs>
    <ds:schemaRef ds:uri="http://schemas.microsoft.com/office/2006/metadata/properties"/>
    <ds:schemaRef ds:uri="http://schemas.microsoft.com/office/infopath/2007/PartnerControls"/>
    <ds:schemaRef ds:uri="20d8cded-49ee-4fb5-bbc4-e29a69a0beef"/>
    <ds:schemaRef ds:uri="d6da7f04-0741-4e47-b9e5-9fef084003d6"/>
  </ds:schemaRefs>
</ds:datastoreItem>
</file>

<file path=customXml/itemProps4.xml><?xml version="1.0" encoding="utf-8"?>
<ds:datastoreItem xmlns:ds="http://schemas.openxmlformats.org/officeDocument/2006/customXml" ds:itemID="{748ADCE1-3676-4D88-9803-301D5D9791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633</TotalTime>
  <Words>1518</Words>
  <Application>Microsoft Office PowerPoint</Application>
  <PresentationFormat>Widescreen</PresentationFormat>
  <Paragraphs>390</Paragraphs>
  <Slides>45</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Aptos</vt:lpstr>
      <vt:lpstr>Aptos Display</vt:lpstr>
      <vt:lpstr>Arial</vt:lpstr>
      <vt:lpstr>Avenir Medium</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Kunda</dc:creator>
  <cp:lastModifiedBy>Emmanuel Morfiadakis</cp:lastModifiedBy>
  <cp:revision>48</cp:revision>
  <dcterms:created xsi:type="dcterms:W3CDTF">2024-06-28T06:56:07Z</dcterms:created>
  <dcterms:modified xsi:type="dcterms:W3CDTF">2025-02-06T02:27:01Z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0x010100C03384B06AC4F84381C0C86E688FB5E1</vt:lpwstr>
  </property>
  <property fmtid="{D5CDD505-2E9C-101B-9397-08002B2CF9AE}" pid="3" name="_dlc_DocIdItemGuid">
    <vt:lpwstr>48806d32-bb7d-45a1-a1d6-4d0ad3523b3b</vt:lpwstr>
  </property>
  <property fmtid="{D5CDD505-2E9C-101B-9397-08002B2CF9AE}" pid="4" name="MediaServiceImageTags">
    <vt:lpwstr/>
  </property>
</Properties>
</file>